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8029" autoAdjust="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3385936-2749-4702-B737-E24880EB0E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D07E1-F81C-413C-8376-F03E527B90F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00281-7176-4A7A-8A92-292A7EAFD0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</a:t>
            </a:r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No:21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28600" y="1752600"/>
            <a:ext cx="830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b="1" dirty="0" smtClean="0">
                <a:solidFill>
                  <a:srgbClr val="00B050"/>
                </a:solidFill>
                <a:latin typeface="Bookman Old Style" pitchFamily="18" charset="0"/>
              </a:rPr>
              <a:t>Topic: </a:t>
            </a:r>
            <a:r>
              <a:rPr lang="en-IN" sz="2000" b="1" dirty="0" smtClean="0">
                <a:solidFill>
                  <a:srgbClr val="00B050"/>
                </a:solidFill>
                <a:latin typeface="Bookman Old Style" pitchFamily="18" charset="0"/>
              </a:rPr>
              <a:t>Sequence Components – Unsymmetrical Fault current calculations</a:t>
            </a:r>
            <a:endParaRPr lang="en-IN" sz="20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4495800" cy="4873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Solution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IN" sz="2800" dirty="0" smtClean="0">
                <a:latin typeface="Bookman Old Style" pitchFamily="18" charset="0"/>
              </a:rPr>
              <a:t>The set of balanced </a:t>
            </a:r>
            <a:r>
              <a:rPr lang="en-IN" sz="2800" dirty="0" err="1" smtClean="0">
                <a:latin typeface="Bookman Old Style" pitchFamily="18" charset="0"/>
              </a:rPr>
              <a:t>phasors</a:t>
            </a:r>
            <a:r>
              <a:rPr lang="en-IN" sz="2800" dirty="0" smtClean="0">
                <a:latin typeface="Bookman Old Style" pitchFamily="18" charset="0"/>
              </a:rPr>
              <a:t> with reference to </a:t>
            </a:r>
            <a:r>
              <a:rPr lang="en-IN" sz="2800" dirty="0" err="1" smtClean="0">
                <a:latin typeface="Bookman Old Style" pitchFamily="18" charset="0"/>
              </a:rPr>
              <a:t>Ia</a:t>
            </a:r>
            <a:r>
              <a:rPr lang="en-IN" sz="2800" dirty="0" smtClean="0">
                <a:latin typeface="Bookman Old Style" pitchFamily="18" charset="0"/>
              </a:rPr>
              <a:t> and its phase sequence are calculated as </a:t>
            </a:r>
          </a:p>
          <a:p>
            <a:r>
              <a:rPr lang="en-IN" sz="2800" dirty="0" smtClean="0">
                <a:latin typeface="Bookman Old Style" pitchFamily="18" charset="0"/>
              </a:rPr>
              <a:t>I</a:t>
            </a:r>
            <a:r>
              <a:rPr lang="en-IN" sz="2800" baseline="-25000" dirty="0" smtClean="0">
                <a:latin typeface="Bookman Old Style" pitchFamily="18" charset="0"/>
              </a:rPr>
              <a:t>a1</a:t>
            </a:r>
            <a:r>
              <a:rPr lang="en-IN" sz="2800" dirty="0" smtClean="0">
                <a:latin typeface="Bookman Old Style" pitchFamily="18" charset="0"/>
              </a:rPr>
              <a:t>, I</a:t>
            </a:r>
            <a:r>
              <a:rPr lang="en-IN" sz="2800" baseline="-25000" dirty="0" smtClean="0">
                <a:latin typeface="Bookman Old Style" pitchFamily="18" charset="0"/>
              </a:rPr>
              <a:t>b1</a:t>
            </a:r>
            <a:r>
              <a:rPr lang="en-IN" sz="2800" dirty="0" smtClean="0">
                <a:latin typeface="Bookman Old Style" pitchFamily="18" charset="0"/>
              </a:rPr>
              <a:t> = 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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2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I</a:t>
            </a:r>
            <a:r>
              <a:rPr lang="en-IN" sz="2800" baseline="-25000" dirty="0" smtClean="0">
                <a:latin typeface="Bookman Old Style" pitchFamily="18" charset="0"/>
                <a:sym typeface="Symbol"/>
              </a:rPr>
              <a:t>a1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and I</a:t>
            </a:r>
            <a:r>
              <a:rPr lang="en-IN" sz="2800" baseline="-25000" dirty="0" smtClean="0">
                <a:latin typeface="Bookman Old Style" pitchFamily="18" charset="0"/>
                <a:sym typeface="Symbol"/>
              </a:rPr>
              <a:t>c1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=  I</a:t>
            </a:r>
            <a:r>
              <a:rPr lang="en-IN" sz="2800" baseline="-25000" dirty="0" smtClean="0">
                <a:latin typeface="Bookman Old Style" pitchFamily="18" charset="0"/>
                <a:sym typeface="Symbol"/>
              </a:rPr>
              <a:t>a1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</a:t>
            </a:r>
          </a:p>
          <a:p>
            <a:pPr>
              <a:buNone/>
            </a:pPr>
            <a:endParaRPr lang="en-IN" sz="2800" dirty="0" smtClean="0">
              <a:latin typeface="Bookman Old Style" pitchFamily="18" charset="0"/>
              <a:sym typeface="Symbol"/>
            </a:endParaRPr>
          </a:p>
          <a:p>
            <a:r>
              <a:rPr lang="en-IN" sz="2800" dirty="0" smtClean="0">
                <a:latin typeface="Bookman Old Style" pitchFamily="18" charset="0"/>
              </a:rPr>
              <a:t>I</a:t>
            </a:r>
            <a:r>
              <a:rPr lang="en-IN" sz="2800" baseline="-25000" dirty="0" smtClean="0">
                <a:latin typeface="Bookman Old Style" pitchFamily="18" charset="0"/>
              </a:rPr>
              <a:t>a2</a:t>
            </a:r>
            <a:r>
              <a:rPr lang="en-IN" sz="2800" dirty="0" smtClean="0">
                <a:latin typeface="Bookman Old Style" pitchFamily="18" charset="0"/>
              </a:rPr>
              <a:t>, I</a:t>
            </a:r>
            <a:r>
              <a:rPr lang="en-IN" sz="2800" baseline="-25000" dirty="0" smtClean="0">
                <a:latin typeface="Bookman Old Style" pitchFamily="18" charset="0"/>
              </a:rPr>
              <a:t>b2</a:t>
            </a:r>
            <a:r>
              <a:rPr lang="en-IN" sz="2800" dirty="0" smtClean="0">
                <a:latin typeface="Bookman Old Style" pitchFamily="18" charset="0"/>
              </a:rPr>
              <a:t> = 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I</a:t>
            </a:r>
            <a:r>
              <a:rPr lang="en-IN" sz="2800" baseline="-25000" dirty="0" smtClean="0">
                <a:latin typeface="Bookman Old Style" pitchFamily="18" charset="0"/>
                <a:sym typeface="Symbol"/>
              </a:rPr>
              <a:t>a2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and I</a:t>
            </a:r>
            <a:r>
              <a:rPr lang="en-IN" sz="2800" baseline="-25000" dirty="0" smtClean="0">
                <a:latin typeface="Bookman Old Style" pitchFamily="18" charset="0"/>
                <a:sym typeface="Symbol"/>
              </a:rPr>
              <a:t>c2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= 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2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I</a:t>
            </a:r>
            <a:r>
              <a:rPr lang="en-IN" sz="2800" baseline="-25000" dirty="0" smtClean="0">
                <a:latin typeface="Bookman Old Style" pitchFamily="18" charset="0"/>
                <a:sym typeface="Symbol"/>
              </a:rPr>
              <a:t>a2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</a:t>
            </a:r>
          </a:p>
          <a:p>
            <a:endParaRPr lang="en-IN" sz="2800" dirty="0" smtClean="0">
              <a:latin typeface="Bookman Old Style" pitchFamily="18" charset="0"/>
              <a:sym typeface="Symbol"/>
            </a:endParaRPr>
          </a:p>
          <a:p>
            <a:r>
              <a:rPr lang="en-IN" sz="2800" dirty="0" smtClean="0">
                <a:latin typeface="Bookman Old Style" pitchFamily="18" charset="0"/>
              </a:rPr>
              <a:t>I</a:t>
            </a:r>
            <a:r>
              <a:rPr lang="en-IN" sz="2800" baseline="-25000" dirty="0" smtClean="0">
                <a:latin typeface="Bookman Old Style" pitchFamily="18" charset="0"/>
              </a:rPr>
              <a:t>a0</a:t>
            </a:r>
            <a:r>
              <a:rPr lang="en-IN" sz="2800" dirty="0" smtClean="0">
                <a:latin typeface="Bookman Old Style" pitchFamily="18" charset="0"/>
              </a:rPr>
              <a:t>, I</a:t>
            </a:r>
            <a:r>
              <a:rPr lang="en-IN" sz="2800" baseline="-25000" dirty="0" smtClean="0">
                <a:latin typeface="Bookman Old Style" pitchFamily="18" charset="0"/>
              </a:rPr>
              <a:t>b0</a:t>
            </a:r>
            <a:r>
              <a:rPr lang="en-IN" sz="2800" dirty="0" smtClean="0">
                <a:latin typeface="Bookman Old Style" pitchFamily="18" charset="0"/>
              </a:rPr>
              <a:t> = 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I</a:t>
            </a:r>
            <a:r>
              <a:rPr lang="en-IN" sz="2800" baseline="-25000" dirty="0" smtClean="0">
                <a:latin typeface="Bookman Old Style" pitchFamily="18" charset="0"/>
                <a:sym typeface="Symbol"/>
              </a:rPr>
              <a:t>a0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and I</a:t>
            </a:r>
            <a:r>
              <a:rPr lang="en-IN" sz="2800" baseline="-25000" dirty="0" smtClean="0">
                <a:latin typeface="Bookman Old Style" pitchFamily="18" charset="0"/>
                <a:sym typeface="Symbol"/>
              </a:rPr>
              <a:t>c0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=  I</a:t>
            </a:r>
            <a:r>
              <a:rPr lang="en-IN" sz="2800" baseline="-25000" dirty="0" smtClean="0">
                <a:latin typeface="Bookman Old Style" pitchFamily="18" charset="0"/>
                <a:sym typeface="Symbol"/>
              </a:rPr>
              <a:t>a0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 </a:t>
            </a:r>
          </a:p>
          <a:p>
            <a:endParaRPr lang="en-IN" sz="2800" dirty="0" smtClean="0">
              <a:latin typeface="Bookman Old Style" pitchFamily="18" charset="0"/>
              <a:sym typeface="Symbo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90600" y="2133600"/>
            <a:ext cx="2452688" cy="2438400"/>
            <a:chOff x="624" y="1872"/>
            <a:chExt cx="1545" cy="1536"/>
          </a:xfrm>
        </p:grpSpPr>
        <p:sp>
          <p:nvSpPr>
            <p:cNvPr id="12291" name="Line 3"/>
            <p:cNvSpPr>
              <a:spLocks noChangeShapeType="1"/>
            </p:cNvSpPr>
            <p:nvPr/>
          </p:nvSpPr>
          <p:spPr bwMode="auto">
            <a:xfrm flipV="1">
              <a:off x="1440" y="2016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2292" name="Line 4"/>
            <p:cNvSpPr>
              <a:spLocks noChangeShapeType="1"/>
            </p:cNvSpPr>
            <p:nvPr/>
          </p:nvSpPr>
          <p:spPr bwMode="auto">
            <a:xfrm>
              <a:off x="1440" y="244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2293" name="Line 5"/>
            <p:cNvSpPr>
              <a:spLocks noChangeShapeType="1"/>
            </p:cNvSpPr>
            <p:nvPr/>
          </p:nvSpPr>
          <p:spPr bwMode="auto">
            <a:xfrm flipH="1" flipV="1">
              <a:off x="864" y="2064"/>
              <a:ext cx="57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>
              <a:off x="1968" y="1872"/>
              <a:ext cx="2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1344" y="312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624" y="1968"/>
              <a:ext cx="2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c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267200" y="2286000"/>
            <a:ext cx="1766888" cy="1600200"/>
            <a:chOff x="2448" y="1968"/>
            <a:chExt cx="1113" cy="1008"/>
          </a:xfrm>
        </p:grpSpPr>
        <p:sp>
          <p:nvSpPr>
            <p:cNvPr id="12298" name="Line 10"/>
            <p:cNvSpPr>
              <a:spLocks noChangeShapeType="1"/>
            </p:cNvSpPr>
            <p:nvPr/>
          </p:nvSpPr>
          <p:spPr bwMode="auto">
            <a:xfrm flipH="1">
              <a:off x="2688" y="24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2299" name="Line 11"/>
            <p:cNvSpPr>
              <a:spLocks noChangeShapeType="1"/>
            </p:cNvSpPr>
            <p:nvPr/>
          </p:nvSpPr>
          <p:spPr bwMode="auto">
            <a:xfrm>
              <a:off x="3072" y="2448"/>
              <a:ext cx="24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 flipV="1">
              <a:off x="3072" y="2160"/>
              <a:ext cx="19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2301" name="Text Box 13"/>
            <p:cNvSpPr txBox="1">
              <a:spLocks noChangeArrowheads="1"/>
            </p:cNvSpPr>
            <p:nvPr/>
          </p:nvSpPr>
          <p:spPr bwMode="auto">
            <a:xfrm>
              <a:off x="3360" y="2688"/>
              <a:ext cx="2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2302" name="Text Box 14"/>
            <p:cNvSpPr txBox="1">
              <a:spLocks noChangeArrowheads="1"/>
            </p:cNvSpPr>
            <p:nvPr/>
          </p:nvSpPr>
          <p:spPr bwMode="auto">
            <a:xfrm>
              <a:off x="3312" y="196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2303" name="Text Box 15"/>
            <p:cNvSpPr txBox="1">
              <a:spLocks noChangeArrowheads="1"/>
            </p:cNvSpPr>
            <p:nvPr/>
          </p:nvSpPr>
          <p:spPr bwMode="auto">
            <a:xfrm>
              <a:off x="2448" y="2304"/>
              <a:ext cx="2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c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858000" y="2286000"/>
            <a:ext cx="1157288" cy="1143000"/>
            <a:chOff x="4368" y="1872"/>
            <a:chExt cx="729" cy="720"/>
          </a:xfrm>
        </p:grpSpPr>
        <p:sp>
          <p:nvSpPr>
            <p:cNvPr id="12305" name="Line 17"/>
            <p:cNvSpPr>
              <a:spLocks noChangeShapeType="1"/>
            </p:cNvSpPr>
            <p:nvPr/>
          </p:nvSpPr>
          <p:spPr bwMode="auto">
            <a:xfrm flipV="1">
              <a:off x="4368" y="2064"/>
              <a:ext cx="33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2306" name="Line 18"/>
            <p:cNvSpPr>
              <a:spLocks noChangeShapeType="1"/>
            </p:cNvSpPr>
            <p:nvPr/>
          </p:nvSpPr>
          <p:spPr bwMode="auto">
            <a:xfrm flipV="1">
              <a:off x="4464" y="2160"/>
              <a:ext cx="33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4560" y="2256"/>
              <a:ext cx="33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2308" name="Text Box 20"/>
            <p:cNvSpPr txBox="1">
              <a:spLocks noChangeArrowheads="1"/>
            </p:cNvSpPr>
            <p:nvPr/>
          </p:nvSpPr>
          <p:spPr bwMode="auto">
            <a:xfrm>
              <a:off x="4608" y="1872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2309" name="Text Box 21"/>
            <p:cNvSpPr txBox="1">
              <a:spLocks noChangeArrowheads="1"/>
            </p:cNvSpPr>
            <p:nvPr/>
          </p:nvSpPr>
          <p:spPr bwMode="auto">
            <a:xfrm>
              <a:off x="4800" y="196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2310" name="Text Box 22"/>
            <p:cNvSpPr txBox="1">
              <a:spLocks noChangeArrowheads="1"/>
            </p:cNvSpPr>
            <p:nvPr/>
          </p:nvSpPr>
          <p:spPr bwMode="auto">
            <a:xfrm>
              <a:off x="4896" y="2208"/>
              <a:ext cx="2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c</a:t>
              </a:r>
            </a:p>
          </p:txBody>
        </p:sp>
      </p:grp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762000" y="1676400"/>
            <a:ext cx="3038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+ve Seq. Component</a:t>
            </a: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6705600" y="1676400"/>
            <a:ext cx="1746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400">
                <a:solidFill>
                  <a:srgbClr val="00004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 Sequence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343400" y="1676400"/>
            <a:ext cx="2003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DE795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-ve Sequence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2209800" y="533400"/>
            <a:ext cx="4370107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2800" b="1" dirty="0">
                <a:latin typeface="Bookman Old Style" pitchFamily="18" charset="0"/>
              </a:rPr>
              <a:t>Sequence components</a:t>
            </a:r>
          </a:p>
        </p:txBody>
      </p:sp>
      <p:sp>
        <p:nvSpPr>
          <p:cNvPr id="12316" name="Rectangle 28"/>
          <p:cNvSpPr>
            <a:spLocks noGrp="1" noChangeArrowheads="1"/>
          </p:cNvSpPr>
          <p:nvPr>
            <p:ph type="title"/>
          </p:nvPr>
        </p:nvSpPr>
        <p:spPr>
          <a:xfrm>
            <a:off x="2286000" y="7620000"/>
            <a:ext cx="8229600" cy="12192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1" grpId="0"/>
      <p:bldP spid="12312" grpId="0"/>
      <p:bldP spid="123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362200" y="2438400"/>
            <a:ext cx="1219200" cy="1600200"/>
            <a:chOff x="1488" y="1536"/>
            <a:chExt cx="768" cy="1008"/>
          </a:xfrm>
        </p:grpSpPr>
        <p:sp>
          <p:nvSpPr>
            <p:cNvPr id="13315" name="Line 3"/>
            <p:cNvSpPr>
              <a:spLocks noChangeShapeType="1"/>
            </p:cNvSpPr>
            <p:nvPr/>
          </p:nvSpPr>
          <p:spPr bwMode="auto">
            <a:xfrm rot="488445" flipV="1">
              <a:off x="1488" y="1817"/>
              <a:ext cx="768" cy="7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16" name="Text Box 4"/>
            <p:cNvSpPr txBox="1">
              <a:spLocks noChangeArrowheads="1"/>
            </p:cNvSpPr>
            <p:nvPr/>
          </p:nvSpPr>
          <p:spPr bwMode="auto">
            <a:xfrm>
              <a:off x="1920" y="1536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a</a:t>
              </a:r>
              <a:r>
                <a:rPr lang="en-US" sz="2400" baseline="-25000">
                  <a:latin typeface="Times New Roman" pitchFamily="18" charset="0"/>
                </a:rPr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133600" y="3962400"/>
            <a:ext cx="438150" cy="2057400"/>
            <a:chOff x="1344" y="2448"/>
            <a:chExt cx="276" cy="1296"/>
          </a:xfrm>
        </p:grpSpPr>
        <p:sp>
          <p:nvSpPr>
            <p:cNvPr id="13318" name="Line 6"/>
            <p:cNvSpPr>
              <a:spLocks noChangeShapeType="1"/>
            </p:cNvSpPr>
            <p:nvPr/>
          </p:nvSpPr>
          <p:spPr bwMode="auto">
            <a:xfrm>
              <a:off x="1440" y="2448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1344" y="3456"/>
              <a:ext cx="2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b</a:t>
              </a:r>
              <a:r>
                <a:rPr lang="en-US" sz="2400" baseline="-25000">
                  <a:latin typeface="Times New Roman" pitchFamily="18" charset="0"/>
                </a:rPr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3657600" y="2590800"/>
            <a:ext cx="533400" cy="914400"/>
            <a:chOff x="2304" y="1632"/>
            <a:chExt cx="336" cy="576"/>
          </a:xfrm>
        </p:grpSpPr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2304" y="1872"/>
              <a:ext cx="240" cy="336"/>
            </a:xfrm>
            <a:prstGeom prst="line">
              <a:avLst/>
            </a:prstGeom>
            <a:noFill/>
            <a:ln w="9525">
              <a:solidFill>
                <a:srgbClr val="800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2352" y="163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660066"/>
                  </a:solidFill>
                  <a:latin typeface="Times New Roman" pitchFamily="18" charset="0"/>
                </a:rPr>
                <a:t>a</a:t>
              </a:r>
              <a:r>
                <a:rPr lang="en-US" sz="2400" baseline="-25000">
                  <a:solidFill>
                    <a:srgbClr val="660066"/>
                  </a:solidFill>
                  <a:latin typeface="Times New Roman" pitchFamily="18" charset="0"/>
                </a:rPr>
                <a:t>2</a:t>
              </a:r>
              <a:endParaRPr lang="en-US" sz="2400">
                <a:solidFill>
                  <a:srgbClr val="66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038600" y="2971800"/>
            <a:ext cx="990600" cy="533400"/>
            <a:chOff x="2496" y="1872"/>
            <a:chExt cx="624" cy="336"/>
          </a:xfrm>
        </p:grpSpPr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 flipV="1">
              <a:off x="2496" y="1872"/>
              <a:ext cx="336" cy="336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2736" y="1920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CC00FF"/>
                  </a:solidFill>
                  <a:latin typeface="Times New Roman" pitchFamily="18" charset="0"/>
                </a:rPr>
                <a:t>a</a:t>
              </a:r>
              <a:r>
                <a:rPr lang="en-US" sz="2400" baseline="-25000">
                  <a:solidFill>
                    <a:srgbClr val="CC00FF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2286000" y="2971800"/>
            <a:ext cx="2286000" cy="990600"/>
            <a:chOff x="1440" y="1920"/>
            <a:chExt cx="1344" cy="576"/>
          </a:xfrm>
        </p:grpSpPr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 flipV="1">
              <a:off x="1440" y="1920"/>
              <a:ext cx="1344" cy="576"/>
            </a:xfrm>
            <a:prstGeom prst="line">
              <a:avLst/>
            </a:prstGeom>
            <a:noFill/>
            <a:ln w="38100">
              <a:solidFill>
                <a:srgbClr val="FFFF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2160" y="2208"/>
              <a:ext cx="203" cy="271"/>
            </a:xfrm>
            <a:prstGeom prst="rect">
              <a:avLst/>
            </a:prstGeom>
            <a:noFill/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a</a:t>
              </a: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2286000" y="3962400"/>
            <a:ext cx="896938" cy="533400"/>
            <a:chOff x="1440" y="2448"/>
            <a:chExt cx="565" cy="336"/>
          </a:xfrm>
        </p:grpSpPr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>
              <a:off x="1440" y="2448"/>
              <a:ext cx="480" cy="336"/>
            </a:xfrm>
            <a:prstGeom prst="line">
              <a:avLst/>
            </a:prstGeom>
            <a:noFill/>
            <a:ln w="38100">
              <a:solidFill>
                <a:srgbClr val="589FD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31" name="Text Box 19"/>
            <p:cNvSpPr txBox="1">
              <a:spLocks noChangeArrowheads="1"/>
            </p:cNvSpPr>
            <p:nvPr/>
          </p:nvSpPr>
          <p:spPr bwMode="auto">
            <a:xfrm>
              <a:off x="1776" y="2448"/>
              <a:ext cx="229" cy="294"/>
            </a:xfrm>
            <a:prstGeom prst="rect">
              <a:avLst/>
            </a:prstGeom>
            <a:noFill/>
            <a:ln w="9525">
              <a:solidFill>
                <a:srgbClr val="589FD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b</a:t>
              </a: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2286000" y="4953000"/>
            <a:ext cx="685800" cy="762000"/>
            <a:chOff x="1440" y="3072"/>
            <a:chExt cx="432" cy="480"/>
          </a:xfrm>
        </p:grpSpPr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 flipV="1">
              <a:off x="1440" y="3072"/>
              <a:ext cx="192" cy="288"/>
            </a:xfrm>
            <a:prstGeom prst="line">
              <a:avLst/>
            </a:prstGeom>
            <a:noFill/>
            <a:ln w="9525">
              <a:solidFill>
                <a:srgbClr val="800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34" name="Text Box 22"/>
            <p:cNvSpPr txBox="1">
              <a:spLocks noChangeArrowheads="1"/>
            </p:cNvSpPr>
            <p:nvPr/>
          </p:nvSpPr>
          <p:spPr bwMode="auto">
            <a:xfrm>
              <a:off x="1584" y="32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660066"/>
                  </a:solidFill>
                  <a:latin typeface="Times New Roman" pitchFamily="18" charset="0"/>
                </a:rPr>
                <a:t>b</a:t>
              </a:r>
              <a:r>
                <a:rPr lang="en-US" sz="2400" baseline="-25000">
                  <a:solidFill>
                    <a:srgbClr val="660066"/>
                  </a:solidFill>
                  <a:latin typeface="Times New Roman" pitchFamily="18" charset="0"/>
                </a:rPr>
                <a:t>2</a:t>
              </a:r>
              <a:endParaRPr lang="en-US" sz="2400">
                <a:solidFill>
                  <a:srgbClr val="66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228600" y="2819400"/>
            <a:ext cx="609600" cy="457200"/>
            <a:chOff x="144" y="1776"/>
            <a:chExt cx="384" cy="288"/>
          </a:xfrm>
        </p:grpSpPr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 flipH="1">
              <a:off x="144" y="1872"/>
              <a:ext cx="384" cy="0"/>
            </a:xfrm>
            <a:prstGeom prst="line">
              <a:avLst/>
            </a:prstGeom>
            <a:noFill/>
            <a:ln w="9525">
              <a:solidFill>
                <a:srgbClr val="800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37" name="Text Box 25"/>
            <p:cNvSpPr txBox="1">
              <a:spLocks noChangeArrowheads="1"/>
            </p:cNvSpPr>
            <p:nvPr/>
          </p:nvSpPr>
          <p:spPr bwMode="auto">
            <a:xfrm>
              <a:off x="192" y="177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660066"/>
                  </a:solidFill>
                  <a:latin typeface="Times New Roman" pitchFamily="18" charset="0"/>
                </a:rPr>
                <a:t>c</a:t>
              </a:r>
              <a:r>
                <a:rPr lang="en-US" sz="2400" baseline="-25000">
                  <a:solidFill>
                    <a:srgbClr val="660066"/>
                  </a:solidFill>
                  <a:latin typeface="Times New Roman" pitchFamily="18" charset="0"/>
                </a:rPr>
                <a:t>2</a:t>
              </a:r>
              <a:endParaRPr lang="en-US" sz="2400">
                <a:solidFill>
                  <a:srgbClr val="66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" name="Group 26"/>
          <p:cNvGrpSpPr>
            <a:grpSpLocks/>
          </p:cNvGrpSpPr>
          <p:nvPr/>
        </p:nvGrpSpPr>
        <p:grpSpPr bwMode="auto">
          <a:xfrm>
            <a:off x="762000" y="2971800"/>
            <a:ext cx="1524000" cy="990600"/>
            <a:chOff x="480" y="1872"/>
            <a:chExt cx="960" cy="624"/>
          </a:xfrm>
        </p:grpSpPr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 flipH="1" flipV="1">
              <a:off x="480" y="1872"/>
              <a:ext cx="96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40" name="Text Box 28"/>
            <p:cNvSpPr txBox="1">
              <a:spLocks noChangeArrowheads="1"/>
            </p:cNvSpPr>
            <p:nvPr/>
          </p:nvSpPr>
          <p:spPr bwMode="auto">
            <a:xfrm>
              <a:off x="672" y="2208"/>
              <a:ext cx="2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</a:rPr>
                <a:t>c</a:t>
              </a:r>
              <a:r>
                <a:rPr lang="en-US" sz="2400" baseline="-25000">
                  <a:latin typeface="Times New Roman" pitchFamily="18" charset="0"/>
                </a:rPr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11" name="Group 29"/>
          <p:cNvGrpSpPr>
            <a:grpSpLocks/>
          </p:cNvGrpSpPr>
          <p:nvPr/>
        </p:nvGrpSpPr>
        <p:grpSpPr bwMode="auto">
          <a:xfrm>
            <a:off x="76200" y="2286000"/>
            <a:ext cx="762000" cy="685800"/>
            <a:chOff x="0" y="1440"/>
            <a:chExt cx="480" cy="432"/>
          </a:xfrm>
        </p:grpSpPr>
        <p:sp>
          <p:nvSpPr>
            <p:cNvPr id="13342" name="Line 30"/>
            <p:cNvSpPr>
              <a:spLocks noChangeShapeType="1"/>
            </p:cNvSpPr>
            <p:nvPr/>
          </p:nvSpPr>
          <p:spPr bwMode="auto">
            <a:xfrm flipV="1">
              <a:off x="144" y="1536"/>
              <a:ext cx="336" cy="336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43" name="Text Box 31"/>
            <p:cNvSpPr txBox="1">
              <a:spLocks noChangeArrowheads="1"/>
            </p:cNvSpPr>
            <p:nvPr/>
          </p:nvSpPr>
          <p:spPr bwMode="auto">
            <a:xfrm>
              <a:off x="0" y="1440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CC00FF"/>
                  </a:solidFill>
                  <a:latin typeface="Times New Roman" pitchFamily="18" charset="0"/>
                </a:rPr>
                <a:t>c</a:t>
              </a:r>
              <a:r>
                <a:rPr lang="en-US" sz="2400" baseline="-25000">
                  <a:solidFill>
                    <a:srgbClr val="CC00FF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grpSp>
        <p:nvGrpSpPr>
          <p:cNvPr id="12" name="Group 32"/>
          <p:cNvGrpSpPr>
            <a:grpSpLocks/>
          </p:cNvGrpSpPr>
          <p:nvPr/>
        </p:nvGrpSpPr>
        <p:grpSpPr bwMode="auto">
          <a:xfrm>
            <a:off x="2514600" y="4495800"/>
            <a:ext cx="1066800" cy="609600"/>
            <a:chOff x="1584" y="2784"/>
            <a:chExt cx="672" cy="384"/>
          </a:xfrm>
        </p:grpSpPr>
        <p:sp>
          <p:nvSpPr>
            <p:cNvPr id="13345" name="Line 33"/>
            <p:cNvSpPr>
              <a:spLocks noChangeShapeType="1"/>
            </p:cNvSpPr>
            <p:nvPr/>
          </p:nvSpPr>
          <p:spPr bwMode="auto">
            <a:xfrm flipV="1">
              <a:off x="1584" y="2784"/>
              <a:ext cx="336" cy="336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346" name="Text Box 34"/>
            <p:cNvSpPr txBox="1">
              <a:spLocks noChangeArrowheads="1"/>
            </p:cNvSpPr>
            <p:nvPr/>
          </p:nvSpPr>
          <p:spPr bwMode="auto">
            <a:xfrm>
              <a:off x="1872" y="2880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CC00FF"/>
                  </a:solidFill>
                  <a:latin typeface="Times New Roman" pitchFamily="18" charset="0"/>
                </a:rPr>
                <a:t>b</a:t>
              </a:r>
              <a:r>
                <a:rPr lang="en-US" sz="2400" baseline="-25000">
                  <a:solidFill>
                    <a:srgbClr val="CC00FF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grpSp>
        <p:nvGrpSpPr>
          <p:cNvPr id="13" name="Group 35"/>
          <p:cNvGrpSpPr>
            <a:grpSpLocks/>
          </p:cNvGrpSpPr>
          <p:nvPr/>
        </p:nvGrpSpPr>
        <p:grpSpPr bwMode="auto">
          <a:xfrm>
            <a:off x="6553200" y="4648200"/>
            <a:ext cx="2038350" cy="1454150"/>
            <a:chOff x="4128" y="2928"/>
            <a:chExt cx="1284" cy="916"/>
          </a:xfrm>
        </p:grpSpPr>
        <p:sp>
          <p:nvSpPr>
            <p:cNvPr id="13348" name="Text Box 36"/>
            <p:cNvSpPr txBox="1">
              <a:spLocks noChangeArrowheads="1"/>
            </p:cNvSpPr>
            <p:nvPr/>
          </p:nvSpPr>
          <p:spPr bwMode="auto">
            <a:xfrm>
              <a:off x="4949" y="3613"/>
              <a:ext cx="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a</a:t>
              </a:r>
              <a:r>
                <a:rPr lang="en-US" baseline="-25000">
                  <a:latin typeface="Times New Roman" pitchFamily="18" charset="0"/>
                </a:rPr>
                <a:t>2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13349" name="Text Box 37"/>
            <p:cNvSpPr txBox="1">
              <a:spLocks noChangeArrowheads="1"/>
            </p:cNvSpPr>
            <p:nvPr/>
          </p:nvSpPr>
          <p:spPr bwMode="auto">
            <a:xfrm>
              <a:off x="4178" y="3140"/>
              <a:ext cx="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c</a:t>
              </a:r>
              <a:r>
                <a:rPr lang="en-US" baseline="-25000">
                  <a:latin typeface="Times New Roman" pitchFamily="18" charset="0"/>
                </a:rPr>
                <a:t>2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13350" name="Text Box 38"/>
            <p:cNvSpPr txBox="1">
              <a:spLocks noChangeArrowheads="1"/>
            </p:cNvSpPr>
            <p:nvPr/>
          </p:nvSpPr>
          <p:spPr bwMode="auto">
            <a:xfrm>
              <a:off x="5088" y="3070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b</a:t>
              </a:r>
              <a:r>
                <a:rPr lang="en-US" baseline="-25000">
                  <a:latin typeface="Times New Roman" pitchFamily="18" charset="0"/>
                </a:rPr>
                <a:t>2</a:t>
              </a:r>
              <a:endParaRPr lang="en-US">
                <a:latin typeface="Times New Roman" pitchFamily="18" charset="0"/>
              </a:endParaRPr>
            </a:p>
          </p:txBody>
        </p:sp>
        <p:grpSp>
          <p:nvGrpSpPr>
            <p:cNvPr id="14" name="Group 39"/>
            <p:cNvGrpSpPr>
              <a:grpSpLocks/>
            </p:cNvGrpSpPr>
            <p:nvPr/>
          </p:nvGrpSpPr>
          <p:grpSpPr bwMode="auto">
            <a:xfrm>
              <a:off x="4128" y="2928"/>
              <a:ext cx="1284" cy="641"/>
              <a:chOff x="4128" y="2928"/>
              <a:chExt cx="1284" cy="641"/>
            </a:xfrm>
          </p:grpSpPr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4371" y="3158"/>
                <a:ext cx="626" cy="411"/>
                <a:chOff x="4371" y="3158"/>
                <a:chExt cx="626" cy="411"/>
              </a:xfrm>
            </p:grpSpPr>
            <p:sp>
              <p:nvSpPr>
                <p:cNvPr id="13353" name="Line 41"/>
                <p:cNvSpPr>
                  <a:spLocks noChangeShapeType="1"/>
                </p:cNvSpPr>
                <p:nvPr/>
              </p:nvSpPr>
              <p:spPr bwMode="auto">
                <a:xfrm>
                  <a:off x="4756" y="3347"/>
                  <a:ext cx="241" cy="222"/>
                </a:xfrm>
                <a:prstGeom prst="line">
                  <a:avLst/>
                </a:prstGeom>
                <a:noFill/>
                <a:ln w="9525">
                  <a:solidFill>
                    <a:srgbClr val="80008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grpSp>
              <p:nvGrpSpPr>
                <p:cNvPr id="16" name="Group 42"/>
                <p:cNvGrpSpPr>
                  <a:grpSpLocks/>
                </p:cNvGrpSpPr>
                <p:nvPr/>
              </p:nvGrpSpPr>
              <p:grpSpPr bwMode="auto">
                <a:xfrm>
                  <a:off x="4371" y="3158"/>
                  <a:ext cx="578" cy="189"/>
                  <a:chOff x="4371" y="3158"/>
                  <a:chExt cx="578" cy="189"/>
                </a:xfrm>
              </p:grpSpPr>
              <p:sp>
                <p:nvSpPr>
                  <p:cNvPr id="13355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371" y="3347"/>
                    <a:ext cx="38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800080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13356" name="Line 4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756" y="3158"/>
                    <a:ext cx="193" cy="189"/>
                  </a:xfrm>
                  <a:prstGeom prst="line">
                    <a:avLst/>
                  </a:prstGeom>
                  <a:noFill/>
                  <a:ln w="9525">
                    <a:solidFill>
                      <a:srgbClr val="800080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IN"/>
                  </a:p>
                </p:txBody>
              </p:sp>
            </p:grpSp>
          </p:grpSp>
          <p:sp>
            <p:nvSpPr>
              <p:cNvPr id="13357" name="Text Box 45"/>
              <p:cNvSpPr txBox="1">
                <a:spLocks noChangeArrowheads="1"/>
              </p:cNvSpPr>
              <p:nvPr/>
            </p:nvSpPr>
            <p:spPr bwMode="auto">
              <a:xfrm>
                <a:off x="4128" y="2928"/>
                <a:ext cx="1284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000" b="1">
                    <a:solidFill>
                      <a:srgbClr val="660066"/>
                    </a:solidFill>
                    <a:latin typeface="Verdana" pitchFamily="34" charset="0"/>
                  </a:rPr>
                  <a:t>Negative Seq.components</a:t>
                </a:r>
              </a:p>
            </p:txBody>
          </p:sp>
        </p:grpSp>
      </p:grp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1736725" y="1784350"/>
            <a:ext cx="27077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Verdana" pitchFamily="34" charset="0"/>
              </a:rPr>
              <a:t>Unbalanced system</a:t>
            </a:r>
          </a:p>
        </p:txBody>
      </p:sp>
      <p:sp>
        <p:nvSpPr>
          <p:cNvPr id="13359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grpSp>
        <p:nvGrpSpPr>
          <p:cNvPr id="17" name="Group 48"/>
          <p:cNvGrpSpPr>
            <a:grpSpLocks/>
          </p:cNvGrpSpPr>
          <p:nvPr/>
        </p:nvGrpSpPr>
        <p:grpSpPr bwMode="auto">
          <a:xfrm>
            <a:off x="762000" y="2362200"/>
            <a:ext cx="1524000" cy="1600200"/>
            <a:chOff x="480" y="1488"/>
            <a:chExt cx="960" cy="1008"/>
          </a:xfrm>
        </p:grpSpPr>
        <p:sp>
          <p:nvSpPr>
            <p:cNvPr id="13361" name="Text Box 49"/>
            <p:cNvSpPr txBox="1">
              <a:spLocks noChangeArrowheads="1"/>
            </p:cNvSpPr>
            <p:nvPr/>
          </p:nvSpPr>
          <p:spPr bwMode="auto">
            <a:xfrm>
              <a:off x="686" y="1488"/>
              <a:ext cx="207" cy="294"/>
            </a:xfrm>
            <a:prstGeom prst="rect">
              <a:avLst/>
            </a:prstGeom>
            <a:noFill/>
            <a:ln w="9525">
              <a:solidFill>
                <a:srgbClr val="FF99CC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3362" name="Line 50"/>
            <p:cNvSpPr>
              <a:spLocks noChangeShapeType="1"/>
            </p:cNvSpPr>
            <p:nvPr/>
          </p:nvSpPr>
          <p:spPr bwMode="auto">
            <a:xfrm flipH="1" flipV="1">
              <a:off x="480" y="1536"/>
              <a:ext cx="960" cy="960"/>
            </a:xfrm>
            <a:prstGeom prst="line">
              <a:avLst/>
            </a:prstGeom>
            <a:noFill/>
            <a:ln w="38100">
              <a:solidFill>
                <a:srgbClr val="FF99CC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8" name="Group 51"/>
          <p:cNvGrpSpPr>
            <a:grpSpLocks/>
          </p:cNvGrpSpPr>
          <p:nvPr/>
        </p:nvGrpSpPr>
        <p:grpSpPr bwMode="auto">
          <a:xfrm>
            <a:off x="6477000" y="3403600"/>
            <a:ext cx="2039938" cy="1133475"/>
            <a:chOff x="4080" y="2144"/>
            <a:chExt cx="1285" cy="714"/>
          </a:xfrm>
        </p:grpSpPr>
        <p:sp>
          <p:nvSpPr>
            <p:cNvPr id="13364" name="Text Box 52"/>
            <p:cNvSpPr txBox="1">
              <a:spLocks noChangeArrowheads="1"/>
            </p:cNvSpPr>
            <p:nvPr/>
          </p:nvSpPr>
          <p:spPr bwMode="auto">
            <a:xfrm>
              <a:off x="4080" y="2144"/>
              <a:ext cx="128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CC00FF"/>
                  </a:solidFill>
                  <a:latin typeface="Verdana" pitchFamily="34" charset="0"/>
                </a:rPr>
                <a:t>Zero Seq.components</a:t>
              </a:r>
            </a:p>
          </p:txBody>
        </p:sp>
        <p:grpSp>
          <p:nvGrpSpPr>
            <p:cNvPr id="19" name="Group 53"/>
            <p:cNvGrpSpPr>
              <a:grpSpLocks/>
            </p:cNvGrpSpPr>
            <p:nvPr/>
          </p:nvGrpSpPr>
          <p:grpSpPr bwMode="auto">
            <a:xfrm>
              <a:off x="4224" y="2352"/>
              <a:ext cx="812" cy="506"/>
              <a:chOff x="4224" y="2304"/>
              <a:chExt cx="812" cy="506"/>
            </a:xfrm>
          </p:grpSpPr>
          <p:sp>
            <p:nvSpPr>
              <p:cNvPr id="13366" name="Line 54"/>
              <p:cNvSpPr>
                <a:spLocks noChangeShapeType="1"/>
              </p:cNvSpPr>
              <p:nvPr/>
            </p:nvSpPr>
            <p:spPr bwMode="auto">
              <a:xfrm flipV="1">
                <a:off x="4562" y="2545"/>
                <a:ext cx="333" cy="218"/>
              </a:xfrm>
              <a:prstGeom prst="line">
                <a:avLst/>
              </a:prstGeom>
              <a:noFill/>
              <a:ln w="9525">
                <a:solidFill>
                  <a:srgbClr val="FF00FF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4224" y="2304"/>
                <a:ext cx="812" cy="506"/>
                <a:chOff x="4224" y="2304"/>
                <a:chExt cx="812" cy="506"/>
              </a:xfrm>
            </p:grpSpPr>
            <p:sp>
              <p:nvSpPr>
                <p:cNvPr id="13368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4370" y="2415"/>
                  <a:ext cx="337" cy="222"/>
                </a:xfrm>
                <a:prstGeom prst="line">
                  <a:avLst/>
                </a:prstGeom>
                <a:noFill/>
                <a:ln w="9525">
                  <a:solidFill>
                    <a:srgbClr val="FF00FF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grpSp>
              <p:nvGrpSpPr>
                <p:cNvPr id="21" name="Group 57"/>
                <p:cNvGrpSpPr>
                  <a:grpSpLocks/>
                </p:cNvGrpSpPr>
                <p:nvPr/>
              </p:nvGrpSpPr>
              <p:grpSpPr bwMode="auto">
                <a:xfrm>
                  <a:off x="4224" y="2304"/>
                  <a:ext cx="812" cy="506"/>
                  <a:chOff x="4224" y="2304"/>
                  <a:chExt cx="812" cy="506"/>
                </a:xfrm>
              </p:grpSpPr>
              <p:sp>
                <p:nvSpPr>
                  <p:cNvPr id="13370" name="Line 5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463" y="2483"/>
                    <a:ext cx="337" cy="221"/>
                  </a:xfrm>
                  <a:prstGeom prst="line">
                    <a:avLst/>
                  </a:prstGeom>
                  <a:noFill/>
                  <a:ln w="9525">
                    <a:solidFill>
                      <a:srgbClr val="FF00FF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13371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24" y="2352"/>
                    <a:ext cx="291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r>
                      <a:rPr lang="en-US">
                        <a:latin typeface="Times New Roman" pitchFamily="18" charset="0"/>
                      </a:rPr>
                      <a:t>a</a:t>
                    </a:r>
                    <a:r>
                      <a:rPr lang="en-US" baseline="-25000">
                        <a:latin typeface="Times New Roman" pitchFamily="18" charset="0"/>
                      </a:rPr>
                      <a:t>0</a:t>
                    </a:r>
                    <a:endParaRPr lang="en-US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372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304"/>
                    <a:ext cx="2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Times New Roman" pitchFamily="18" charset="0"/>
                      </a:rPr>
                      <a:t>b</a:t>
                    </a:r>
                    <a:r>
                      <a:rPr lang="en-US" baseline="-25000">
                        <a:latin typeface="Times New Roman" pitchFamily="18" charset="0"/>
                      </a:rPr>
                      <a:t>0</a:t>
                    </a:r>
                    <a:endParaRPr lang="en-US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373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5" y="2579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r>
                      <a:rPr lang="en-US">
                        <a:latin typeface="Times New Roman" pitchFamily="18" charset="0"/>
                      </a:rPr>
                      <a:t>c</a:t>
                    </a:r>
                    <a:r>
                      <a:rPr lang="en-US" baseline="-25000">
                        <a:latin typeface="Times New Roman" pitchFamily="18" charset="0"/>
                      </a:rPr>
                      <a:t>0</a:t>
                    </a:r>
                    <a:endParaRPr lang="en-US">
                      <a:latin typeface="Times New Roman" pitchFamily="18" charset="0"/>
                    </a:endParaRPr>
                  </a:p>
                </p:txBody>
              </p:sp>
            </p:grpSp>
          </p:grpSp>
        </p:grpSp>
      </p:grpSp>
      <p:grpSp>
        <p:nvGrpSpPr>
          <p:cNvPr id="22" name="Group 62"/>
          <p:cNvGrpSpPr>
            <a:grpSpLocks/>
          </p:cNvGrpSpPr>
          <p:nvPr/>
        </p:nvGrpSpPr>
        <p:grpSpPr bwMode="auto">
          <a:xfrm>
            <a:off x="6553200" y="1936750"/>
            <a:ext cx="2303463" cy="1428750"/>
            <a:chOff x="4128" y="1220"/>
            <a:chExt cx="1451" cy="900"/>
          </a:xfrm>
        </p:grpSpPr>
        <p:grpSp>
          <p:nvGrpSpPr>
            <p:cNvPr id="23" name="Group 63"/>
            <p:cNvGrpSpPr>
              <a:grpSpLocks/>
            </p:cNvGrpSpPr>
            <p:nvPr/>
          </p:nvGrpSpPr>
          <p:grpSpPr bwMode="auto">
            <a:xfrm>
              <a:off x="4128" y="1440"/>
              <a:ext cx="1056" cy="680"/>
              <a:chOff x="4128" y="1104"/>
              <a:chExt cx="1186" cy="945"/>
            </a:xfrm>
          </p:grpSpPr>
          <p:sp>
            <p:nvSpPr>
              <p:cNvPr id="13376" name="Line 64"/>
              <p:cNvSpPr>
                <a:spLocks noChangeShapeType="1"/>
              </p:cNvSpPr>
              <p:nvPr/>
            </p:nvSpPr>
            <p:spPr bwMode="auto">
              <a:xfrm rot="-5349328">
                <a:off x="4742" y="1160"/>
                <a:ext cx="336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377" name="Line 65"/>
              <p:cNvSpPr>
                <a:spLocks noChangeShapeType="1"/>
              </p:cNvSpPr>
              <p:nvPr/>
            </p:nvSpPr>
            <p:spPr bwMode="auto">
              <a:xfrm rot="16250672" flipH="1">
                <a:off x="4567" y="1669"/>
                <a:ext cx="38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378" name="Line 66"/>
              <p:cNvSpPr>
                <a:spLocks noChangeShapeType="1"/>
              </p:cNvSpPr>
              <p:nvPr/>
            </p:nvSpPr>
            <p:spPr bwMode="auto">
              <a:xfrm rot="16250672" flipV="1">
                <a:off x="4452" y="1163"/>
                <a:ext cx="323" cy="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379" name="Text Box 67"/>
              <p:cNvSpPr txBox="1">
                <a:spLocks noChangeArrowheads="1"/>
              </p:cNvSpPr>
              <p:nvPr/>
            </p:nvSpPr>
            <p:spPr bwMode="auto">
              <a:xfrm>
                <a:off x="5040" y="1200"/>
                <a:ext cx="274" cy="3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>
                    <a:latin typeface="Times New Roman" pitchFamily="18" charset="0"/>
                  </a:rPr>
                  <a:t>a</a:t>
                </a:r>
                <a:r>
                  <a:rPr lang="en-US" baseline="-25000">
                    <a:latin typeface="Times New Roman" pitchFamily="18" charset="0"/>
                  </a:rPr>
                  <a:t>1</a:t>
                </a:r>
                <a:endParaRPr lang="en-US">
                  <a:latin typeface="Times New Roman" pitchFamily="18" charset="0"/>
                </a:endParaRPr>
              </a:p>
            </p:txBody>
          </p:sp>
          <p:sp>
            <p:nvSpPr>
              <p:cNvPr id="13380" name="Text Box 68"/>
              <p:cNvSpPr txBox="1">
                <a:spLocks noChangeArrowheads="1"/>
              </p:cNvSpPr>
              <p:nvPr/>
            </p:nvSpPr>
            <p:spPr bwMode="auto">
              <a:xfrm>
                <a:off x="4128" y="1104"/>
                <a:ext cx="274" cy="3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>
                    <a:latin typeface="Times New Roman" pitchFamily="18" charset="0"/>
                  </a:rPr>
                  <a:t>c</a:t>
                </a:r>
                <a:r>
                  <a:rPr lang="en-US" baseline="-25000">
                    <a:latin typeface="Times New Roman" pitchFamily="18" charset="0"/>
                  </a:rPr>
                  <a:t>1</a:t>
                </a:r>
                <a:endParaRPr lang="en-US">
                  <a:latin typeface="Times New Roman" pitchFamily="18" charset="0"/>
                </a:endParaRPr>
              </a:p>
            </p:txBody>
          </p:sp>
          <p:sp>
            <p:nvSpPr>
              <p:cNvPr id="13381" name="Text Box 69"/>
              <p:cNvSpPr txBox="1">
                <a:spLocks noChangeArrowheads="1"/>
              </p:cNvSpPr>
              <p:nvPr/>
            </p:nvSpPr>
            <p:spPr bwMode="auto">
              <a:xfrm>
                <a:off x="4800" y="1728"/>
                <a:ext cx="284" cy="3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>
                    <a:latin typeface="Times New Roman" pitchFamily="18" charset="0"/>
                  </a:rPr>
                  <a:t>b</a:t>
                </a:r>
                <a:r>
                  <a:rPr lang="en-US" baseline="-25000">
                    <a:latin typeface="Times New Roman" pitchFamily="18" charset="0"/>
                  </a:rPr>
                  <a:t>1</a:t>
                </a:r>
                <a:endParaRPr lang="en-US">
                  <a:latin typeface="Times New Roman" pitchFamily="18" charset="0"/>
                </a:endParaRPr>
              </a:p>
            </p:txBody>
          </p:sp>
        </p:grpSp>
        <p:sp>
          <p:nvSpPr>
            <p:cNvPr id="13382" name="Text Box 70"/>
            <p:cNvSpPr txBox="1">
              <a:spLocks noChangeArrowheads="1"/>
            </p:cNvSpPr>
            <p:nvPr/>
          </p:nvSpPr>
          <p:spPr bwMode="auto">
            <a:xfrm>
              <a:off x="4166" y="1220"/>
              <a:ext cx="141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>
                  <a:latin typeface="Verdana" pitchFamily="34" charset="0"/>
                </a:rPr>
                <a:t>Positive Seq.component</a:t>
              </a:r>
            </a:p>
          </p:txBody>
        </p:sp>
      </p:grpSp>
      <p:sp>
        <p:nvSpPr>
          <p:cNvPr id="13383" name="Text Box 71"/>
          <p:cNvSpPr txBox="1">
            <a:spLocks noChangeArrowheads="1"/>
          </p:cNvSpPr>
          <p:nvPr/>
        </p:nvSpPr>
        <p:spPr bwMode="auto">
          <a:xfrm>
            <a:off x="304800" y="457200"/>
            <a:ext cx="8458200" cy="46166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Bookman Old Style" pitchFamily="18" charset="0"/>
              </a:rPr>
              <a:t>Unbalanced System and </a:t>
            </a:r>
            <a:r>
              <a:rPr lang="en-US" sz="2400" b="1" dirty="0" smtClean="0">
                <a:latin typeface="Bookman Old Style" pitchFamily="18" charset="0"/>
              </a:rPr>
              <a:t>Sequence </a:t>
            </a:r>
            <a:r>
              <a:rPr lang="en-US" sz="2400" b="1" dirty="0">
                <a:latin typeface="Bookman Old Style" pitchFamily="18" charset="0"/>
              </a:rPr>
              <a:t>Components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029200" y="2574925"/>
            <a:ext cx="457200" cy="914400"/>
            <a:chOff x="4704" y="336"/>
            <a:chExt cx="288" cy="576"/>
          </a:xfrm>
        </p:grpSpPr>
        <p:sp>
          <p:nvSpPr>
            <p:cNvPr id="14340" name="Line 4"/>
            <p:cNvSpPr>
              <a:spLocks noChangeShapeType="1"/>
            </p:cNvSpPr>
            <p:nvPr/>
          </p:nvSpPr>
          <p:spPr bwMode="auto">
            <a:xfrm rot="21504662" flipV="1">
              <a:off x="4752" y="384"/>
              <a:ext cx="24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41" name="Text Box 5"/>
            <p:cNvSpPr txBox="1">
              <a:spLocks noChangeArrowheads="1"/>
            </p:cNvSpPr>
            <p:nvPr/>
          </p:nvSpPr>
          <p:spPr bwMode="auto">
            <a:xfrm>
              <a:off x="4704" y="336"/>
              <a:ext cx="187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5105400" y="3063875"/>
            <a:ext cx="1371600" cy="609600"/>
            <a:chOff x="1728" y="864"/>
            <a:chExt cx="480" cy="215"/>
          </a:xfrm>
        </p:grpSpPr>
        <p:sp>
          <p:nvSpPr>
            <p:cNvPr id="14343" name="Line 7"/>
            <p:cNvSpPr>
              <a:spLocks noChangeShapeType="1"/>
            </p:cNvSpPr>
            <p:nvPr/>
          </p:nvSpPr>
          <p:spPr bwMode="auto">
            <a:xfrm flipV="1">
              <a:off x="1728" y="864"/>
              <a:ext cx="336" cy="14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44" name="Text Box 8"/>
            <p:cNvSpPr txBox="1">
              <a:spLocks noChangeArrowheads="1"/>
            </p:cNvSpPr>
            <p:nvPr/>
          </p:nvSpPr>
          <p:spPr bwMode="auto">
            <a:xfrm>
              <a:off x="1824" y="960"/>
              <a:ext cx="384" cy="119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3a</a:t>
              </a:r>
              <a:r>
                <a:rPr lang="en-US" sz="1600" baseline="-25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600200" y="5410200"/>
            <a:ext cx="601663" cy="838200"/>
            <a:chOff x="2016" y="1536"/>
            <a:chExt cx="379" cy="528"/>
          </a:xfrm>
        </p:grpSpPr>
        <p:sp>
          <p:nvSpPr>
            <p:cNvPr id="14346" name="Line 10"/>
            <p:cNvSpPr>
              <a:spLocks noChangeShapeType="1"/>
            </p:cNvSpPr>
            <p:nvPr/>
          </p:nvSpPr>
          <p:spPr bwMode="auto">
            <a:xfrm rot="21504662" flipV="1">
              <a:off x="2016" y="1536"/>
              <a:ext cx="24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47" name="Text Box 11"/>
            <p:cNvSpPr txBox="1">
              <a:spLocks noChangeArrowheads="1"/>
            </p:cNvSpPr>
            <p:nvPr/>
          </p:nvSpPr>
          <p:spPr bwMode="auto">
            <a:xfrm>
              <a:off x="2208" y="1632"/>
              <a:ext cx="187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</a:t>
              </a: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609600" y="4711700"/>
            <a:ext cx="1484313" cy="609600"/>
            <a:chOff x="384" y="2968"/>
            <a:chExt cx="935" cy="384"/>
          </a:xfrm>
        </p:grpSpPr>
        <p:sp>
          <p:nvSpPr>
            <p:cNvPr id="14349" name="Line 13"/>
            <p:cNvSpPr>
              <a:spLocks noChangeShapeType="1"/>
            </p:cNvSpPr>
            <p:nvPr/>
          </p:nvSpPr>
          <p:spPr bwMode="auto">
            <a:xfrm rot="17133371" flipV="1">
              <a:off x="719" y="2752"/>
              <a:ext cx="384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50" name="Text Box 14"/>
            <p:cNvSpPr txBox="1">
              <a:spLocks noChangeArrowheads="1"/>
            </p:cNvSpPr>
            <p:nvPr/>
          </p:nvSpPr>
          <p:spPr bwMode="auto">
            <a:xfrm rot="13130890">
              <a:off x="384" y="2976"/>
              <a:ext cx="432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q</a:t>
              </a:r>
              <a:endParaRPr lang="en-US" sz="1600" baseline="-250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5943600" y="2682875"/>
            <a:ext cx="914400" cy="709613"/>
            <a:chOff x="3936" y="912"/>
            <a:chExt cx="816" cy="638"/>
          </a:xfrm>
        </p:grpSpPr>
        <p:sp>
          <p:nvSpPr>
            <p:cNvPr id="14352" name="Line 16"/>
            <p:cNvSpPr>
              <a:spLocks noChangeShapeType="1"/>
            </p:cNvSpPr>
            <p:nvPr/>
          </p:nvSpPr>
          <p:spPr bwMode="auto">
            <a:xfrm rot="-5400000" flipH="1" flipV="1">
              <a:off x="4152" y="696"/>
              <a:ext cx="384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53" name="Text Box 17"/>
            <p:cNvSpPr txBox="1">
              <a:spLocks noChangeArrowheads="1"/>
            </p:cNvSpPr>
            <p:nvPr/>
          </p:nvSpPr>
          <p:spPr bwMode="auto">
            <a:xfrm>
              <a:off x="4129" y="1247"/>
              <a:ext cx="255" cy="3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</a:t>
              </a:r>
            </a:p>
          </p:txBody>
        </p: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5524500" y="2286000"/>
            <a:ext cx="1295400" cy="676275"/>
            <a:chOff x="4680" y="1574"/>
            <a:chExt cx="816" cy="426"/>
          </a:xfrm>
        </p:grpSpPr>
        <p:sp>
          <p:nvSpPr>
            <p:cNvPr id="14355" name="Line 19"/>
            <p:cNvSpPr>
              <a:spLocks noChangeShapeType="1"/>
            </p:cNvSpPr>
            <p:nvPr/>
          </p:nvSpPr>
          <p:spPr bwMode="auto">
            <a:xfrm rot="4002481" flipV="1">
              <a:off x="4896" y="1400"/>
              <a:ext cx="384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56" name="Text Box 20"/>
            <p:cNvSpPr txBox="1">
              <a:spLocks noChangeArrowheads="1"/>
            </p:cNvSpPr>
            <p:nvPr/>
          </p:nvSpPr>
          <p:spPr bwMode="auto">
            <a:xfrm>
              <a:off x="4838" y="1574"/>
              <a:ext cx="187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</a:t>
              </a:r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7094538" y="4800600"/>
            <a:ext cx="525462" cy="838200"/>
            <a:chOff x="2256" y="1344"/>
            <a:chExt cx="331" cy="528"/>
          </a:xfrm>
        </p:grpSpPr>
        <p:sp>
          <p:nvSpPr>
            <p:cNvPr id="14358" name="Line 22"/>
            <p:cNvSpPr>
              <a:spLocks noChangeShapeType="1"/>
            </p:cNvSpPr>
            <p:nvPr/>
          </p:nvSpPr>
          <p:spPr bwMode="auto">
            <a:xfrm rot="21504662" flipV="1">
              <a:off x="2256" y="1344"/>
              <a:ext cx="24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59" name="Text Box 23"/>
            <p:cNvSpPr txBox="1">
              <a:spLocks noChangeArrowheads="1"/>
            </p:cNvSpPr>
            <p:nvPr/>
          </p:nvSpPr>
          <p:spPr bwMode="auto">
            <a:xfrm>
              <a:off x="2400" y="1488"/>
              <a:ext cx="187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</a:t>
              </a:r>
            </a:p>
          </p:txBody>
        </p:sp>
      </p:grp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6561138" y="4648200"/>
            <a:ext cx="615950" cy="1295400"/>
            <a:chOff x="1920" y="1248"/>
            <a:chExt cx="388" cy="816"/>
          </a:xfrm>
        </p:grpSpPr>
        <p:sp>
          <p:nvSpPr>
            <p:cNvPr id="14361" name="Line 25"/>
            <p:cNvSpPr>
              <a:spLocks noChangeShapeType="1"/>
            </p:cNvSpPr>
            <p:nvPr/>
          </p:nvSpPr>
          <p:spPr bwMode="auto">
            <a:xfrm rot="12338136" flipV="1">
              <a:off x="1920" y="1248"/>
              <a:ext cx="384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62" name="Text Box 26"/>
            <p:cNvSpPr txBox="1">
              <a:spLocks noChangeArrowheads="1"/>
            </p:cNvSpPr>
            <p:nvPr/>
          </p:nvSpPr>
          <p:spPr bwMode="auto">
            <a:xfrm>
              <a:off x="2112" y="1296"/>
              <a:ext cx="196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</a:t>
              </a:r>
            </a:p>
          </p:txBody>
        </p:sp>
      </p:grpSp>
      <p:grpSp>
        <p:nvGrpSpPr>
          <p:cNvPr id="10" name="Group 27"/>
          <p:cNvGrpSpPr>
            <a:grpSpLocks/>
          </p:cNvGrpSpPr>
          <p:nvPr/>
        </p:nvGrpSpPr>
        <p:grpSpPr bwMode="auto">
          <a:xfrm>
            <a:off x="5799138" y="4800600"/>
            <a:ext cx="561975" cy="914400"/>
            <a:chOff x="1862" y="2807"/>
            <a:chExt cx="354" cy="576"/>
          </a:xfrm>
        </p:grpSpPr>
        <p:sp>
          <p:nvSpPr>
            <p:cNvPr id="14364" name="Line 28"/>
            <p:cNvSpPr>
              <a:spLocks noChangeShapeType="1"/>
            </p:cNvSpPr>
            <p:nvPr/>
          </p:nvSpPr>
          <p:spPr bwMode="auto">
            <a:xfrm rot="261564" flipH="1" flipV="1">
              <a:off x="1947" y="2807"/>
              <a:ext cx="269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65" name="Text Box 29"/>
            <p:cNvSpPr txBox="1">
              <a:spLocks noChangeArrowheads="1"/>
            </p:cNvSpPr>
            <p:nvPr/>
          </p:nvSpPr>
          <p:spPr bwMode="auto">
            <a:xfrm>
              <a:off x="1862" y="2999"/>
              <a:ext cx="188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</a:t>
              </a:r>
            </a:p>
          </p:txBody>
        </p:sp>
      </p:grpSp>
      <p:grpSp>
        <p:nvGrpSpPr>
          <p:cNvPr id="11" name="Group 30"/>
          <p:cNvGrpSpPr>
            <a:grpSpLocks/>
          </p:cNvGrpSpPr>
          <p:nvPr/>
        </p:nvGrpSpPr>
        <p:grpSpPr bwMode="auto">
          <a:xfrm>
            <a:off x="5951538" y="4495800"/>
            <a:ext cx="1143000" cy="1143000"/>
            <a:chOff x="1536" y="1152"/>
            <a:chExt cx="720" cy="720"/>
          </a:xfrm>
        </p:grpSpPr>
        <p:sp>
          <p:nvSpPr>
            <p:cNvPr id="14367" name="Line 31"/>
            <p:cNvSpPr>
              <a:spLocks noChangeShapeType="1"/>
            </p:cNvSpPr>
            <p:nvPr/>
          </p:nvSpPr>
          <p:spPr bwMode="auto">
            <a:xfrm flipH="1" flipV="1">
              <a:off x="1536" y="1344"/>
              <a:ext cx="720" cy="528"/>
            </a:xfrm>
            <a:prstGeom prst="line">
              <a:avLst/>
            </a:prstGeom>
            <a:noFill/>
            <a:ln w="38100">
              <a:solidFill>
                <a:srgbClr val="FFCC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4368" name="Text Box 32"/>
            <p:cNvSpPr txBox="1">
              <a:spLocks noChangeArrowheads="1"/>
            </p:cNvSpPr>
            <p:nvPr/>
          </p:nvSpPr>
          <p:spPr bwMode="auto">
            <a:xfrm>
              <a:off x="1584" y="1152"/>
              <a:ext cx="329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3a</a:t>
              </a:r>
              <a:r>
                <a:rPr lang="en-US" baseline="-25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endParaRPr lang="en-US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2" name="Group 33"/>
          <p:cNvGrpSpPr>
            <a:grpSpLocks/>
          </p:cNvGrpSpPr>
          <p:nvPr/>
        </p:nvGrpSpPr>
        <p:grpSpPr bwMode="auto">
          <a:xfrm>
            <a:off x="457200" y="1423988"/>
            <a:ext cx="2514600" cy="2081212"/>
            <a:chOff x="288" y="288"/>
            <a:chExt cx="1584" cy="1311"/>
          </a:xfrm>
        </p:grpSpPr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288" y="576"/>
              <a:ext cx="1584" cy="1023"/>
              <a:chOff x="4176" y="336"/>
              <a:chExt cx="1584" cy="1023"/>
            </a:xfrm>
          </p:grpSpPr>
          <p:grpSp>
            <p:nvGrpSpPr>
              <p:cNvPr id="14" name="Group 35"/>
              <p:cNvGrpSpPr>
                <a:grpSpLocks/>
              </p:cNvGrpSpPr>
              <p:nvPr/>
            </p:nvGrpSpPr>
            <p:grpSpPr bwMode="auto">
              <a:xfrm>
                <a:off x="4704" y="336"/>
                <a:ext cx="288" cy="576"/>
                <a:chOff x="4704" y="336"/>
                <a:chExt cx="288" cy="576"/>
              </a:xfrm>
            </p:grpSpPr>
            <p:sp>
              <p:nvSpPr>
                <p:cNvPr id="14372" name="Line 36"/>
                <p:cNvSpPr>
                  <a:spLocks noChangeShapeType="1"/>
                </p:cNvSpPr>
                <p:nvPr/>
              </p:nvSpPr>
              <p:spPr bwMode="auto">
                <a:xfrm rot="21504662" flipV="1">
                  <a:off x="4752" y="384"/>
                  <a:ext cx="24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14373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704" y="336"/>
                  <a:ext cx="187" cy="212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marL="342900" indent="-342900">
                    <a:spcBef>
                      <a:spcPct val="20000"/>
                    </a:spcBef>
                    <a:buClr>
                      <a:schemeClr val="hlink"/>
                    </a:buClr>
                    <a:buFont typeface="Wingdings" pitchFamily="2" charset="2"/>
                    <a:buNone/>
                  </a:pPr>
                  <a:r>
                    <a:rPr lang="en-US" sz="1600"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a</a:t>
                  </a:r>
                </a:p>
              </p:txBody>
            </p:sp>
          </p:grpSp>
          <p:grpSp>
            <p:nvGrpSpPr>
              <p:cNvPr id="15" name="Group 38"/>
              <p:cNvGrpSpPr>
                <a:grpSpLocks/>
              </p:cNvGrpSpPr>
              <p:nvPr/>
            </p:nvGrpSpPr>
            <p:grpSpPr bwMode="auto">
              <a:xfrm>
                <a:off x="4176" y="912"/>
                <a:ext cx="576" cy="447"/>
                <a:chOff x="3936" y="912"/>
                <a:chExt cx="816" cy="638"/>
              </a:xfrm>
            </p:grpSpPr>
            <p:sp>
              <p:nvSpPr>
                <p:cNvPr id="14375" name="Line 39"/>
                <p:cNvSpPr>
                  <a:spLocks noChangeShapeType="1"/>
                </p:cNvSpPr>
                <p:nvPr/>
              </p:nvSpPr>
              <p:spPr bwMode="auto">
                <a:xfrm rot="-5400000" flipH="1" flipV="1">
                  <a:off x="4152" y="696"/>
                  <a:ext cx="384" cy="8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1437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4129" y="1247"/>
                  <a:ext cx="255" cy="303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marL="342900" indent="-342900">
                    <a:spcBef>
                      <a:spcPct val="20000"/>
                    </a:spcBef>
                    <a:buClr>
                      <a:schemeClr val="hlink"/>
                    </a:buClr>
                    <a:buFont typeface="Wingdings" pitchFamily="2" charset="2"/>
                    <a:buNone/>
                  </a:pPr>
                  <a:r>
                    <a:rPr lang="en-US" sz="1600"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c</a:t>
                  </a:r>
                </a:p>
              </p:txBody>
            </p:sp>
          </p:grpSp>
          <p:grpSp>
            <p:nvGrpSpPr>
              <p:cNvPr id="16" name="Group 41"/>
              <p:cNvGrpSpPr>
                <a:grpSpLocks/>
              </p:cNvGrpSpPr>
              <p:nvPr/>
            </p:nvGrpSpPr>
            <p:grpSpPr bwMode="auto">
              <a:xfrm>
                <a:off x="4776" y="744"/>
                <a:ext cx="984" cy="476"/>
                <a:chOff x="4776" y="744"/>
                <a:chExt cx="984" cy="476"/>
              </a:xfrm>
            </p:grpSpPr>
            <p:sp>
              <p:nvSpPr>
                <p:cNvPr id="14378" name="Line 42"/>
                <p:cNvSpPr>
                  <a:spLocks noChangeShapeType="1"/>
                </p:cNvSpPr>
                <p:nvPr/>
              </p:nvSpPr>
              <p:spPr bwMode="auto">
                <a:xfrm rot="4002481" flipV="1">
                  <a:off x="4992" y="528"/>
                  <a:ext cx="384" cy="8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1437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5328" y="1008"/>
                  <a:ext cx="432" cy="212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marL="342900" indent="-342900">
                    <a:spcBef>
                      <a:spcPct val="20000"/>
                    </a:spcBef>
                    <a:buClr>
                      <a:schemeClr val="hlink"/>
                    </a:buClr>
                    <a:buFont typeface="Wingdings" pitchFamily="2" charset="2"/>
                    <a:buNone/>
                  </a:pPr>
                  <a:r>
                    <a:rPr lang="en-US" sz="1600"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b</a:t>
                  </a:r>
                  <a:endParaRPr lang="en-US" sz="1600" baseline="-25000"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</p:grpSp>
        <p:sp>
          <p:nvSpPr>
            <p:cNvPr id="14380" name="Text Box 44"/>
            <p:cNvSpPr txBox="1">
              <a:spLocks noChangeArrowheads="1"/>
            </p:cNvSpPr>
            <p:nvPr/>
          </p:nvSpPr>
          <p:spPr bwMode="auto">
            <a:xfrm>
              <a:off x="384" y="288"/>
              <a:ext cx="1484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 b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Unbalanced System</a:t>
              </a:r>
            </a:p>
          </p:txBody>
        </p:sp>
      </p:grpSp>
      <p:sp>
        <p:nvSpPr>
          <p:cNvPr id="14381" name="Text Box 45"/>
          <p:cNvSpPr txBox="1">
            <a:spLocks noChangeArrowheads="1"/>
          </p:cNvSpPr>
          <p:nvPr/>
        </p:nvSpPr>
        <p:spPr bwMode="auto">
          <a:xfrm>
            <a:off x="4933950" y="1905000"/>
            <a:ext cx="26860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Zero Seq. Components</a:t>
            </a:r>
          </a:p>
        </p:txBody>
      </p:sp>
      <p:sp>
        <p:nvSpPr>
          <p:cNvPr id="14382" name="Text Box 46"/>
          <p:cNvSpPr txBox="1">
            <a:spLocks noChangeArrowheads="1"/>
          </p:cNvSpPr>
          <p:nvPr/>
        </p:nvSpPr>
        <p:spPr bwMode="auto">
          <a:xfrm>
            <a:off x="228600" y="4038600"/>
            <a:ext cx="30670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Positive Seq. Components</a:t>
            </a:r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4953000" y="3962400"/>
            <a:ext cx="31432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Negative Seq. Components</a:t>
            </a:r>
          </a:p>
        </p:txBody>
      </p:sp>
      <p:grpSp>
        <p:nvGrpSpPr>
          <p:cNvPr id="17" name="Group 48"/>
          <p:cNvGrpSpPr>
            <a:grpSpLocks/>
          </p:cNvGrpSpPr>
          <p:nvPr/>
        </p:nvGrpSpPr>
        <p:grpSpPr bwMode="auto">
          <a:xfrm>
            <a:off x="990600" y="4953000"/>
            <a:ext cx="838200" cy="1371600"/>
            <a:chOff x="672" y="3072"/>
            <a:chExt cx="480" cy="864"/>
          </a:xfrm>
        </p:grpSpPr>
        <p:sp>
          <p:nvSpPr>
            <p:cNvPr id="14385" name="Text Box 49"/>
            <p:cNvSpPr txBox="1">
              <a:spLocks noChangeArrowheads="1"/>
            </p:cNvSpPr>
            <p:nvPr/>
          </p:nvSpPr>
          <p:spPr bwMode="auto">
            <a:xfrm>
              <a:off x="672" y="3266"/>
              <a:ext cx="299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3a</a:t>
              </a:r>
              <a:r>
                <a:rPr lang="en-US" baseline="-25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en-US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4386" name="Line 50"/>
            <p:cNvSpPr>
              <a:spLocks noChangeShapeType="1"/>
            </p:cNvSpPr>
            <p:nvPr/>
          </p:nvSpPr>
          <p:spPr bwMode="auto">
            <a:xfrm flipV="1">
              <a:off x="1008" y="3072"/>
              <a:ext cx="144" cy="864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8" name="Group 51"/>
          <p:cNvGrpSpPr>
            <a:grpSpLocks/>
          </p:cNvGrpSpPr>
          <p:nvPr/>
        </p:nvGrpSpPr>
        <p:grpSpPr bwMode="auto">
          <a:xfrm>
            <a:off x="1238250" y="4343400"/>
            <a:ext cx="514350" cy="914400"/>
            <a:chOff x="720" y="2688"/>
            <a:chExt cx="324" cy="576"/>
          </a:xfrm>
        </p:grpSpPr>
        <p:grpSp>
          <p:nvGrpSpPr>
            <p:cNvPr id="19" name="Group 52"/>
            <p:cNvGrpSpPr>
              <a:grpSpLocks/>
            </p:cNvGrpSpPr>
            <p:nvPr/>
          </p:nvGrpSpPr>
          <p:grpSpPr bwMode="auto">
            <a:xfrm rot="-1174038">
              <a:off x="720" y="2688"/>
              <a:ext cx="269" cy="576"/>
              <a:chOff x="2807" y="984"/>
              <a:chExt cx="269" cy="576"/>
            </a:xfrm>
          </p:grpSpPr>
          <p:sp>
            <p:nvSpPr>
              <p:cNvPr id="14389" name="Line 53"/>
              <p:cNvSpPr>
                <a:spLocks noChangeShapeType="1"/>
              </p:cNvSpPr>
              <p:nvPr/>
            </p:nvSpPr>
            <p:spPr bwMode="auto">
              <a:xfrm rot="9457846" flipH="1" flipV="1">
                <a:off x="2807" y="984"/>
                <a:ext cx="269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390" name="Text Box 54"/>
              <p:cNvSpPr txBox="1">
                <a:spLocks noChangeArrowheads="1"/>
              </p:cNvSpPr>
              <p:nvPr/>
            </p:nvSpPr>
            <p:spPr bwMode="auto">
              <a:xfrm>
                <a:off x="2929" y="1062"/>
                <a:ext cx="116" cy="2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  <a:buClr>
                    <a:schemeClr val="hlink"/>
                  </a:buClr>
                  <a:buFont typeface="Wingdings" pitchFamily="2" charset="2"/>
                  <a:buNone/>
                </a:pPr>
                <a:endParaRPr lang="en-US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4391" name="Text Box 55"/>
            <p:cNvSpPr txBox="1">
              <a:spLocks noChangeArrowheads="1"/>
            </p:cNvSpPr>
            <p:nvPr/>
          </p:nvSpPr>
          <p:spPr bwMode="auto">
            <a:xfrm>
              <a:off x="864" y="2832"/>
              <a:ext cx="1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</a:t>
              </a:r>
            </a:p>
          </p:txBody>
        </p:sp>
      </p:grp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685800" y="228600"/>
            <a:ext cx="82296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3300"/>
                </a:solidFill>
                <a:latin typeface="Bookman Old Style" pitchFamily="18" charset="0"/>
              </a:rPr>
              <a:t>Extracting Sequence Components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4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1" grpId="0" autoUpdateAnimBg="0"/>
      <p:bldP spid="14382" grpId="0" autoUpdateAnimBg="0"/>
      <p:bldP spid="1438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800" b="1" dirty="0" smtClean="0">
                <a:latin typeface="Bookman Old Style" pitchFamily="18" charset="0"/>
                <a:cs typeface="Segoe UI Light" pitchFamily="34" charset="0"/>
              </a:rPr>
              <a:t>Advantages of Sequence Transformation</a:t>
            </a:r>
            <a:endParaRPr lang="en-US" sz="2800" b="1" dirty="0">
              <a:latin typeface="Bookman Old Style" pitchFamily="18" charset="0"/>
              <a:cs typeface="Segoe UI Light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14363" y="1600200"/>
            <a:ext cx="7994650" cy="4364038"/>
          </a:xfrm>
        </p:spPr>
        <p:txBody>
          <a:bodyPr>
            <a:normAutofit/>
          </a:bodyPr>
          <a:lstStyle/>
          <a:p>
            <a:pPr marL="469900" indent="-469900" algn="just"/>
            <a:r>
              <a:rPr lang="en-US" sz="2800" dirty="0">
                <a:latin typeface="Bookman Old Style" pitchFamily="18" charset="0"/>
              </a:rPr>
              <a:t>Used when the network is balanced. Provides decoupling in the network. A 3nX3n Linear System Solver is decoupled into three n X n Linear System Solver.</a:t>
            </a:r>
          </a:p>
          <a:p>
            <a:pPr marL="469900" indent="-469900" algn="just"/>
            <a:r>
              <a:rPr lang="en-US" sz="2800" dirty="0">
                <a:latin typeface="Bookman Old Style" pitchFamily="18" charset="0"/>
              </a:rPr>
              <a:t>Load may be balanced or unbalanced.</a:t>
            </a:r>
          </a:p>
          <a:p>
            <a:pPr marL="469900" indent="-469900" algn="just"/>
            <a:r>
              <a:rPr lang="en-US" sz="2800" dirty="0">
                <a:latin typeface="Bookman Old Style" pitchFamily="18" charset="0"/>
              </a:rPr>
              <a:t>Zero sequence currents provide sensitive earth fault detection technique.</a:t>
            </a:r>
          </a:p>
          <a:p>
            <a:pPr marL="469900" indent="-469900" algn="just">
              <a:buFontTx/>
              <a:buNone/>
            </a:pPr>
            <a:endParaRPr lang="en-US" sz="2800" dirty="0">
              <a:latin typeface="Bookman Old Styl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Problem: Symmetrical components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IN" sz="2400" dirty="0" smtClean="0">
                <a:latin typeface="Bookman Old Style" pitchFamily="18" charset="0"/>
              </a:rPr>
              <a:t>A delta connected balanced resistive load is connected across an unbalanced three-phase supply as shown in Fig. With the current in lines A and B specified, find the symmetrical components of line currents also find the symmetrical components of the delta currents. </a:t>
            </a:r>
            <a:endParaRPr lang="en-IN" sz="2400" dirty="0">
              <a:latin typeface="Bookman Old Style" pitchFamily="18" charset="0"/>
            </a:endParaRPr>
          </a:p>
        </p:txBody>
      </p:sp>
      <p:grpSp>
        <p:nvGrpSpPr>
          <p:cNvPr id="4" name="Group 69"/>
          <p:cNvGrpSpPr/>
          <p:nvPr/>
        </p:nvGrpSpPr>
        <p:grpSpPr>
          <a:xfrm>
            <a:off x="2667000" y="3593068"/>
            <a:ext cx="3657600" cy="2731532"/>
            <a:chOff x="2667000" y="3593068"/>
            <a:chExt cx="3657600" cy="273153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rot="8177439" flipH="1">
              <a:off x="4662403" y="4507880"/>
              <a:ext cx="651530" cy="162717"/>
              <a:chOff x="2016" y="1824"/>
              <a:chExt cx="1152" cy="144"/>
            </a:xfrm>
          </p:grpSpPr>
          <p:sp>
            <p:nvSpPr>
              <p:cNvPr id="1028" name="Line 4"/>
              <p:cNvSpPr>
                <a:spLocks noChangeShapeType="1"/>
              </p:cNvSpPr>
              <p:nvPr/>
            </p:nvSpPr>
            <p:spPr bwMode="auto">
              <a:xfrm flipV="1">
                <a:off x="2112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29" name="Line 5"/>
              <p:cNvSpPr>
                <a:spLocks noChangeShapeType="1"/>
              </p:cNvSpPr>
              <p:nvPr/>
            </p:nvSpPr>
            <p:spPr bwMode="auto">
              <a:xfrm>
                <a:off x="2208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0" name="Line 6"/>
              <p:cNvSpPr>
                <a:spLocks noChangeShapeType="1"/>
              </p:cNvSpPr>
              <p:nvPr/>
            </p:nvSpPr>
            <p:spPr bwMode="auto">
              <a:xfrm flipV="1">
                <a:off x="2304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2400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 flipV="1">
                <a:off x="2496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3" name="Line 9"/>
              <p:cNvSpPr>
                <a:spLocks noChangeShapeType="1"/>
              </p:cNvSpPr>
              <p:nvPr/>
            </p:nvSpPr>
            <p:spPr bwMode="auto">
              <a:xfrm>
                <a:off x="2592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4" name="Line 10"/>
              <p:cNvSpPr>
                <a:spLocks noChangeShapeType="1"/>
              </p:cNvSpPr>
              <p:nvPr/>
            </p:nvSpPr>
            <p:spPr bwMode="auto">
              <a:xfrm flipV="1">
                <a:off x="2688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5" name="Line 11"/>
              <p:cNvSpPr>
                <a:spLocks noChangeShapeType="1"/>
              </p:cNvSpPr>
              <p:nvPr/>
            </p:nvSpPr>
            <p:spPr bwMode="auto">
              <a:xfrm>
                <a:off x="2784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6" name="Line 12"/>
              <p:cNvSpPr>
                <a:spLocks noChangeShapeType="1"/>
              </p:cNvSpPr>
              <p:nvPr/>
            </p:nvSpPr>
            <p:spPr bwMode="auto">
              <a:xfrm flipV="1">
                <a:off x="2880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auto">
              <a:xfrm>
                <a:off x="2976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8" name="Line 14"/>
              <p:cNvSpPr>
                <a:spLocks noChangeShapeType="1"/>
              </p:cNvSpPr>
              <p:nvPr/>
            </p:nvSpPr>
            <p:spPr bwMode="auto">
              <a:xfrm flipV="1">
                <a:off x="3072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39" name="Line 15"/>
              <p:cNvSpPr>
                <a:spLocks noChangeShapeType="1"/>
              </p:cNvSpPr>
              <p:nvPr/>
            </p:nvSpPr>
            <p:spPr bwMode="auto">
              <a:xfrm>
                <a:off x="2016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6" name="Group 3"/>
            <p:cNvGrpSpPr>
              <a:grpSpLocks/>
            </p:cNvGrpSpPr>
            <p:nvPr/>
          </p:nvGrpSpPr>
          <p:grpSpPr bwMode="auto">
            <a:xfrm rot="3540577" flipH="1">
              <a:off x="5437263" y="4629859"/>
              <a:ext cx="662659" cy="159984"/>
              <a:chOff x="2016" y="1824"/>
              <a:chExt cx="1152" cy="144"/>
            </a:xfrm>
          </p:grpSpPr>
          <p:sp>
            <p:nvSpPr>
              <p:cNvPr id="35" name="Line 4"/>
              <p:cNvSpPr>
                <a:spLocks noChangeShapeType="1"/>
              </p:cNvSpPr>
              <p:nvPr/>
            </p:nvSpPr>
            <p:spPr bwMode="auto">
              <a:xfrm flipV="1">
                <a:off x="2112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6" name="Line 5"/>
              <p:cNvSpPr>
                <a:spLocks noChangeShapeType="1"/>
              </p:cNvSpPr>
              <p:nvPr/>
            </p:nvSpPr>
            <p:spPr bwMode="auto">
              <a:xfrm>
                <a:off x="2208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7" name="Line 6"/>
              <p:cNvSpPr>
                <a:spLocks noChangeShapeType="1"/>
              </p:cNvSpPr>
              <p:nvPr/>
            </p:nvSpPr>
            <p:spPr bwMode="auto">
              <a:xfrm flipV="1">
                <a:off x="2304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8" name="Line 7"/>
              <p:cNvSpPr>
                <a:spLocks noChangeShapeType="1"/>
              </p:cNvSpPr>
              <p:nvPr/>
            </p:nvSpPr>
            <p:spPr bwMode="auto">
              <a:xfrm>
                <a:off x="2400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9" name="Line 8"/>
              <p:cNvSpPr>
                <a:spLocks noChangeShapeType="1"/>
              </p:cNvSpPr>
              <p:nvPr/>
            </p:nvSpPr>
            <p:spPr bwMode="auto">
              <a:xfrm flipV="1">
                <a:off x="2496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0" name="Line 9"/>
              <p:cNvSpPr>
                <a:spLocks noChangeShapeType="1"/>
              </p:cNvSpPr>
              <p:nvPr/>
            </p:nvSpPr>
            <p:spPr bwMode="auto">
              <a:xfrm>
                <a:off x="2592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1" name="Line 10"/>
              <p:cNvSpPr>
                <a:spLocks noChangeShapeType="1"/>
              </p:cNvSpPr>
              <p:nvPr/>
            </p:nvSpPr>
            <p:spPr bwMode="auto">
              <a:xfrm flipV="1">
                <a:off x="2688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2" name="Line 11"/>
              <p:cNvSpPr>
                <a:spLocks noChangeShapeType="1"/>
              </p:cNvSpPr>
              <p:nvPr/>
            </p:nvSpPr>
            <p:spPr bwMode="auto">
              <a:xfrm>
                <a:off x="2784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3" name="Line 12"/>
              <p:cNvSpPr>
                <a:spLocks noChangeShapeType="1"/>
              </p:cNvSpPr>
              <p:nvPr/>
            </p:nvSpPr>
            <p:spPr bwMode="auto">
              <a:xfrm flipV="1">
                <a:off x="2880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4" name="Line 13"/>
              <p:cNvSpPr>
                <a:spLocks noChangeShapeType="1"/>
              </p:cNvSpPr>
              <p:nvPr/>
            </p:nvSpPr>
            <p:spPr bwMode="auto">
              <a:xfrm>
                <a:off x="2976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5" name="Line 14"/>
              <p:cNvSpPr>
                <a:spLocks noChangeShapeType="1"/>
              </p:cNvSpPr>
              <p:nvPr/>
            </p:nvSpPr>
            <p:spPr bwMode="auto">
              <a:xfrm flipV="1">
                <a:off x="3072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6" name="Line 15"/>
              <p:cNvSpPr>
                <a:spLocks noChangeShapeType="1"/>
              </p:cNvSpPr>
              <p:nvPr/>
            </p:nvSpPr>
            <p:spPr bwMode="auto">
              <a:xfrm>
                <a:off x="2016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7" name="Group 3"/>
            <p:cNvGrpSpPr>
              <a:grpSpLocks/>
            </p:cNvGrpSpPr>
            <p:nvPr/>
          </p:nvGrpSpPr>
          <p:grpSpPr bwMode="auto">
            <a:xfrm rot="207022" flipH="1">
              <a:off x="5123619" y="5260694"/>
              <a:ext cx="651530" cy="162717"/>
              <a:chOff x="2016" y="1824"/>
              <a:chExt cx="1152" cy="144"/>
            </a:xfrm>
          </p:grpSpPr>
          <p:sp>
            <p:nvSpPr>
              <p:cNvPr id="48" name="Line 4"/>
              <p:cNvSpPr>
                <a:spLocks noChangeShapeType="1"/>
              </p:cNvSpPr>
              <p:nvPr/>
            </p:nvSpPr>
            <p:spPr bwMode="auto">
              <a:xfrm flipV="1">
                <a:off x="2112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9" name="Line 5"/>
              <p:cNvSpPr>
                <a:spLocks noChangeShapeType="1"/>
              </p:cNvSpPr>
              <p:nvPr/>
            </p:nvSpPr>
            <p:spPr bwMode="auto">
              <a:xfrm>
                <a:off x="2208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0" name="Line 6"/>
              <p:cNvSpPr>
                <a:spLocks noChangeShapeType="1"/>
              </p:cNvSpPr>
              <p:nvPr/>
            </p:nvSpPr>
            <p:spPr bwMode="auto">
              <a:xfrm flipV="1">
                <a:off x="2304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1" name="Line 7"/>
              <p:cNvSpPr>
                <a:spLocks noChangeShapeType="1"/>
              </p:cNvSpPr>
              <p:nvPr/>
            </p:nvSpPr>
            <p:spPr bwMode="auto">
              <a:xfrm>
                <a:off x="2400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2" name="Line 8"/>
              <p:cNvSpPr>
                <a:spLocks noChangeShapeType="1"/>
              </p:cNvSpPr>
              <p:nvPr/>
            </p:nvSpPr>
            <p:spPr bwMode="auto">
              <a:xfrm flipV="1">
                <a:off x="2496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3" name="Line 9"/>
              <p:cNvSpPr>
                <a:spLocks noChangeShapeType="1"/>
              </p:cNvSpPr>
              <p:nvPr/>
            </p:nvSpPr>
            <p:spPr bwMode="auto">
              <a:xfrm>
                <a:off x="2592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4" name="Line 10"/>
              <p:cNvSpPr>
                <a:spLocks noChangeShapeType="1"/>
              </p:cNvSpPr>
              <p:nvPr/>
            </p:nvSpPr>
            <p:spPr bwMode="auto">
              <a:xfrm flipV="1">
                <a:off x="2688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5" name="Line 11"/>
              <p:cNvSpPr>
                <a:spLocks noChangeShapeType="1"/>
              </p:cNvSpPr>
              <p:nvPr/>
            </p:nvSpPr>
            <p:spPr bwMode="auto">
              <a:xfrm>
                <a:off x="2784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6" name="Line 12"/>
              <p:cNvSpPr>
                <a:spLocks noChangeShapeType="1"/>
              </p:cNvSpPr>
              <p:nvPr/>
            </p:nvSpPr>
            <p:spPr bwMode="auto">
              <a:xfrm flipV="1">
                <a:off x="2880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7" name="Line 13"/>
              <p:cNvSpPr>
                <a:spLocks noChangeShapeType="1"/>
              </p:cNvSpPr>
              <p:nvPr/>
            </p:nvSpPr>
            <p:spPr bwMode="auto">
              <a:xfrm>
                <a:off x="2976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8" name="Line 14"/>
              <p:cNvSpPr>
                <a:spLocks noChangeShapeType="1"/>
              </p:cNvSpPr>
              <p:nvPr/>
            </p:nvSpPr>
            <p:spPr bwMode="auto">
              <a:xfrm flipV="1">
                <a:off x="3072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9" name="Line 15"/>
              <p:cNvSpPr>
                <a:spLocks noChangeShapeType="1"/>
              </p:cNvSpPr>
              <p:nvPr/>
            </p:nvSpPr>
            <p:spPr bwMode="auto">
              <a:xfrm>
                <a:off x="2016" y="1824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cxnSp>
          <p:nvCxnSpPr>
            <p:cNvPr id="61" name="Straight Connector 60"/>
            <p:cNvCxnSpPr>
              <a:stCxn id="1038" idx="1"/>
            </p:cNvCxnSpPr>
            <p:nvPr/>
          </p:nvCxnSpPr>
          <p:spPr>
            <a:xfrm rot="5400000" flipH="1" flipV="1">
              <a:off x="5262901" y="4228950"/>
              <a:ext cx="206172" cy="1741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5454599" y="4196579"/>
              <a:ext cx="202084" cy="1876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1039" idx="0"/>
            </p:cNvCxnSpPr>
            <p:nvPr/>
          </p:nvCxnSpPr>
          <p:spPr>
            <a:xfrm rot="16200000" flipH="1" flipV="1">
              <a:off x="4408850" y="4876430"/>
              <a:ext cx="398545" cy="3996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46" idx="0"/>
            </p:cNvCxnSpPr>
            <p:nvPr/>
          </p:nvCxnSpPr>
          <p:spPr>
            <a:xfrm rot="10800000" flipH="1" flipV="1">
              <a:off x="6004901" y="4951992"/>
              <a:ext cx="318792" cy="3235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58" idx="1"/>
            </p:cNvCxnSpPr>
            <p:nvPr/>
          </p:nvCxnSpPr>
          <p:spPr>
            <a:xfrm rot="5400000">
              <a:off x="4751332" y="4897851"/>
              <a:ext cx="34642" cy="7207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59" idx="0"/>
            </p:cNvCxnSpPr>
            <p:nvPr/>
          </p:nvCxnSpPr>
          <p:spPr>
            <a:xfrm rot="5400000" flipH="1" flipV="1">
              <a:off x="6048912" y="5006002"/>
              <a:ext cx="5239" cy="5443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0800000">
              <a:off x="3276449" y="4212927"/>
              <a:ext cx="2176603" cy="18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0800000">
              <a:off x="3189385" y="5275543"/>
              <a:ext cx="1218898" cy="18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13763" y="5585488"/>
              <a:ext cx="619859" cy="18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>
              <a:off x="3276449" y="5895403"/>
              <a:ext cx="3047244" cy="18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 rot="16200000" flipH="1">
              <a:off x="5840379" y="4260921"/>
              <a:ext cx="531308" cy="43532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rot="5400000">
              <a:off x="4318244" y="4393004"/>
              <a:ext cx="354205" cy="3482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5017731" y="5629749"/>
              <a:ext cx="696513" cy="18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5017731" y="4567133"/>
              <a:ext cx="261192" cy="429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b="1" dirty="0" smtClean="0"/>
                <a:t>R</a:t>
              </a:r>
              <a:endParaRPr lang="en-IN" b="1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104795" y="4832787"/>
              <a:ext cx="261192" cy="429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b="1" dirty="0" smtClean="0"/>
                <a:t>R</a:t>
              </a:r>
              <a:endParaRPr lang="en-IN" b="1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278923" y="4478581"/>
              <a:ext cx="348256" cy="429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b="1" dirty="0" smtClean="0"/>
                <a:t>R</a:t>
              </a:r>
              <a:endParaRPr lang="en-IN" b="1" dirty="0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>
              <a:off x="3624705" y="4212927"/>
              <a:ext cx="783577" cy="18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3363513" y="5275543"/>
              <a:ext cx="783577" cy="18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>
              <a:off x="3798833" y="5893557"/>
              <a:ext cx="783577" cy="18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2754064" y="4035825"/>
              <a:ext cx="522385" cy="429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b="1" dirty="0" smtClean="0"/>
                <a:t>A</a:t>
              </a:r>
              <a:endParaRPr lang="en-IN" b="1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754064" y="5009889"/>
              <a:ext cx="435321" cy="429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b="1" dirty="0" smtClean="0"/>
                <a:t>B</a:t>
              </a:r>
              <a:endParaRPr lang="en-IN" b="1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667000" y="5895403"/>
              <a:ext cx="522385" cy="429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b="1" dirty="0" smtClean="0"/>
                <a:t>C</a:t>
              </a:r>
              <a:endParaRPr lang="en-IN" b="1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450577" y="3593068"/>
              <a:ext cx="1038854" cy="4291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10</a:t>
              </a:r>
              <a:r>
                <a:rPr lang="en-IN" dirty="0" smtClean="0">
                  <a:sym typeface="Symbol"/>
                </a:rPr>
                <a:t>30</a:t>
              </a:r>
              <a:r>
                <a:rPr lang="en-IN" baseline="30000" dirty="0" smtClean="0">
                  <a:sym typeface="Symbol"/>
                </a:rPr>
                <a:t>0</a:t>
              </a:r>
              <a:endParaRPr lang="en-IN" baseline="300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015256" y="4744235"/>
              <a:ext cx="1119442" cy="4291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15</a:t>
              </a:r>
              <a:r>
                <a:rPr lang="en-IN" dirty="0" smtClean="0">
                  <a:sym typeface="Symbol"/>
                </a:rPr>
                <a:t>-60</a:t>
              </a:r>
              <a:r>
                <a:rPr lang="en-IN" baseline="30000" dirty="0" smtClean="0">
                  <a:sym typeface="Symbol"/>
                </a:rPr>
                <a:t>0</a:t>
              </a:r>
              <a:endParaRPr lang="en-IN" baseline="30000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Solution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IN" sz="2800" dirty="0" smtClean="0">
                <a:latin typeface="Bookman Old Style" pitchFamily="18" charset="0"/>
              </a:rPr>
              <a:t>I</a:t>
            </a:r>
            <a:r>
              <a:rPr lang="en-IN" sz="2800" baseline="-25000" dirty="0" smtClean="0">
                <a:latin typeface="Bookman Old Style" pitchFamily="18" charset="0"/>
              </a:rPr>
              <a:t>A</a:t>
            </a:r>
            <a:r>
              <a:rPr lang="en-IN" sz="2800" dirty="0" smtClean="0">
                <a:latin typeface="Bookman Old Style" pitchFamily="18" charset="0"/>
              </a:rPr>
              <a:t>+I</a:t>
            </a:r>
            <a:r>
              <a:rPr lang="en-IN" sz="2800" baseline="-25000" dirty="0" smtClean="0">
                <a:latin typeface="Bookman Old Style" pitchFamily="18" charset="0"/>
              </a:rPr>
              <a:t>B</a:t>
            </a:r>
            <a:r>
              <a:rPr lang="en-IN" sz="2800" dirty="0" smtClean="0">
                <a:latin typeface="Bookman Old Style" pitchFamily="18" charset="0"/>
              </a:rPr>
              <a:t>+I</a:t>
            </a:r>
            <a:r>
              <a:rPr lang="en-IN" sz="2800" baseline="-25000" dirty="0" smtClean="0">
                <a:latin typeface="Bookman Old Style" pitchFamily="18" charset="0"/>
              </a:rPr>
              <a:t>C</a:t>
            </a:r>
            <a:r>
              <a:rPr lang="en-IN" sz="2800" dirty="0" smtClean="0">
                <a:latin typeface="Bookman Old Style" pitchFamily="18" charset="0"/>
              </a:rPr>
              <a:t> = 0 as there is no neutral connection for a delta connection system</a:t>
            </a:r>
          </a:p>
          <a:p>
            <a:endParaRPr lang="en-IN" sz="2800" dirty="0" smtClean="0">
              <a:latin typeface="Bookman Old Style" pitchFamily="18" charset="0"/>
            </a:endParaRPr>
          </a:p>
          <a:p>
            <a:r>
              <a:rPr lang="en-IN" sz="2800" dirty="0" smtClean="0">
                <a:latin typeface="Bookman Old Style" pitchFamily="18" charset="0"/>
              </a:rPr>
              <a:t> 10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30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+15-60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+Ic = 0</a:t>
            </a:r>
          </a:p>
          <a:p>
            <a:endParaRPr lang="en-IN" sz="2800" dirty="0" smtClean="0">
              <a:latin typeface="Bookman Old Style" pitchFamily="18" charset="0"/>
            </a:endParaRPr>
          </a:p>
          <a:p>
            <a:r>
              <a:rPr lang="en-IN" sz="2800" dirty="0" err="1" smtClean="0">
                <a:latin typeface="Bookman Old Style" pitchFamily="18" charset="0"/>
              </a:rPr>
              <a:t>Ic</a:t>
            </a:r>
            <a:r>
              <a:rPr lang="en-IN" sz="2800" dirty="0" smtClean="0">
                <a:latin typeface="Bookman Old Style" pitchFamily="18" charset="0"/>
              </a:rPr>
              <a:t> = -(10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30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+15-60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) </a:t>
            </a:r>
          </a:p>
          <a:p>
            <a:endParaRPr lang="en-IN" sz="2800" dirty="0" smtClean="0">
              <a:latin typeface="Bookman Old Style" pitchFamily="18" charset="0"/>
              <a:sym typeface="Symbol"/>
            </a:endParaRPr>
          </a:p>
          <a:p>
            <a:r>
              <a:rPr lang="en-IN" sz="2000" dirty="0" err="1" smtClean="0">
                <a:latin typeface="Bookman Old Style" pitchFamily="18" charset="0"/>
                <a:sym typeface="Symbol"/>
              </a:rPr>
              <a:t>Ic</a:t>
            </a:r>
            <a:r>
              <a:rPr lang="en-IN" sz="2000" dirty="0" smtClean="0">
                <a:latin typeface="Bookman Old Style" pitchFamily="18" charset="0"/>
                <a:sym typeface="Symbol"/>
              </a:rPr>
              <a:t> = -(10(</a:t>
            </a:r>
            <a:r>
              <a:rPr lang="en-IN" sz="2000" dirty="0" err="1" smtClean="0">
                <a:latin typeface="Bookman Old Style" pitchFamily="18" charset="0"/>
                <a:sym typeface="Symbol"/>
              </a:rPr>
              <a:t>cos</a:t>
            </a:r>
            <a:r>
              <a:rPr lang="en-IN" sz="2000" dirty="0" smtClean="0">
                <a:latin typeface="Bookman Old Style" pitchFamily="18" charset="0"/>
                <a:sym typeface="Symbol"/>
              </a:rPr>
              <a:t>(30</a:t>
            </a:r>
            <a:r>
              <a:rPr lang="en-IN" sz="20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000" dirty="0" smtClean="0">
                <a:latin typeface="Bookman Old Style" pitchFamily="18" charset="0"/>
                <a:sym typeface="Symbol"/>
              </a:rPr>
              <a:t>)+</a:t>
            </a:r>
            <a:r>
              <a:rPr lang="en-IN" sz="2000" dirty="0" err="1" smtClean="0">
                <a:latin typeface="Bookman Old Style" pitchFamily="18" charset="0"/>
                <a:sym typeface="Symbol"/>
              </a:rPr>
              <a:t>j</a:t>
            </a:r>
            <a:r>
              <a:rPr lang="en-IN" sz="2000" dirty="0" err="1" smtClean="0">
                <a:latin typeface="Bookman Old Style" pitchFamily="18" charset="0"/>
              </a:rPr>
              <a:t>×</a:t>
            </a:r>
            <a:r>
              <a:rPr lang="en-IN" sz="2000" dirty="0" err="1" smtClean="0">
                <a:latin typeface="Bookman Old Style" pitchFamily="18" charset="0"/>
                <a:sym typeface="Symbol"/>
              </a:rPr>
              <a:t>sin</a:t>
            </a:r>
            <a:r>
              <a:rPr lang="en-IN" sz="2000" dirty="0" smtClean="0">
                <a:latin typeface="Bookman Old Style" pitchFamily="18" charset="0"/>
                <a:sym typeface="Symbol"/>
              </a:rPr>
              <a:t>(30</a:t>
            </a:r>
            <a:r>
              <a:rPr lang="en-IN" sz="20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000" dirty="0" smtClean="0">
                <a:latin typeface="Bookman Old Style" pitchFamily="18" charset="0"/>
                <a:sym typeface="Symbol"/>
              </a:rPr>
              <a:t>))) + (15(</a:t>
            </a:r>
            <a:r>
              <a:rPr lang="en-IN" sz="2000" dirty="0" err="1" smtClean="0">
                <a:latin typeface="Bookman Old Style" pitchFamily="18" charset="0"/>
                <a:sym typeface="Symbol"/>
              </a:rPr>
              <a:t>cos</a:t>
            </a:r>
            <a:r>
              <a:rPr lang="en-IN" sz="2000" dirty="0" smtClean="0">
                <a:latin typeface="Bookman Old Style" pitchFamily="18" charset="0"/>
                <a:sym typeface="Symbol"/>
              </a:rPr>
              <a:t>(-60</a:t>
            </a:r>
            <a:r>
              <a:rPr lang="en-IN" sz="20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000" dirty="0" smtClean="0">
                <a:latin typeface="Bookman Old Style" pitchFamily="18" charset="0"/>
                <a:sym typeface="Symbol"/>
              </a:rPr>
              <a:t>)+</a:t>
            </a:r>
            <a:r>
              <a:rPr lang="en-IN" sz="2000" dirty="0" err="1" smtClean="0">
                <a:latin typeface="Bookman Old Style" pitchFamily="18" charset="0"/>
                <a:sym typeface="Symbol"/>
              </a:rPr>
              <a:t>j</a:t>
            </a:r>
            <a:r>
              <a:rPr lang="en-IN" sz="2000" dirty="0" err="1" smtClean="0">
                <a:latin typeface="Bookman Old Style" pitchFamily="18" charset="0"/>
              </a:rPr>
              <a:t>×</a:t>
            </a:r>
            <a:r>
              <a:rPr lang="en-IN" sz="2000" dirty="0" err="1" smtClean="0">
                <a:latin typeface="Bookman Old Style" pitchFamily="18" charset="0"/>
                <a:sym typeface="Symbol"/>
              </a:rPr>
              <a:t>sin</a:t>
            </a:r>
            <a:r>
              <a:rPr lang="en-IN" sz="2000" dirty="0" smtClean="0">
                <a:latin typeface="Bookman Old Style" pitchFamily="18" charset="0"/>
                <a:sym typeface="Symbol"/>
              </a:rPr>
              <a:t>(-60</a:t>
            </a:r>
            <a:r>
              <a:rPr lang="en-IN" sz="20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000" dirty="0" smtClean="0">
                <a:latin typeface="Bookman Old Style" pitchFamily="18" charset="0"/>
                <a:sym typeface="Symbol"/>
              </a:rPr>
              <a:t>)))</a:t>
            </a:r>
          </a:p>
          <a:p>
            <a:endParaRPr lang="en-IN" sz="2800" dirty="0" smtClean="0">
              <a:latin typeface="Bookman Old Style" pitchFamily="18" charset="0"/>
            </a:endParaRPr>
          </a:p>
          <a:p>
            <a:r>
              <a:rPr lang="en-IN" sz="2800" dirty="0" err="1" smtClean="0">
                <a:latin typeface="Bookman Old Style" pitchFamily="18" charset="0"/>
              </a:rPr>
              <a:t>Ic</a:t>
            </a:r>
            <a:r>
              <a:rPr lang="en-IN" sz="2800" dirty="0" smtClean="0">
                <a:latin typeface="Bookman Old Style" pitchFamily="18" charset="0"/>
              </a:rPr>
              <a:t> = -16.2 +j×8 = 18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154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0</a:t>
            </a:r>
            <a:endParaRPr lang="en-IN" sz="2800" baseline="30000" dirty="0" smtClean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Symmetrical components of line currents</a:t>
            </a:r>
            <a:endParaRPr lang="en-IN" sz="2800" b="1" dirty="0">
              <a:latin typeface="Bookman Old Style" pitchFamily="18" charset="0"/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ph idx="1"/>
          </p:nvPr>
        </p:nvGraphicFramePr>
        <p:xfrm>
          <a:off x="1752600" y="1981200"/>
          <a:ext cx="5562600" cy="3276600"/>
        </p:xfrm>
        <a:graphic>
          <a:graphicData uri="http://schemas.openxmlformats.org/presentationml/2006/ole">
            <p:oleObj spid="_x0000_s1026" name="Equation" r:id="rId3" imgW="2882880" imgH="126972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400800" cy="48736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Solution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5135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2800" dirty="0" smtClean="0">
                <a:latin typeface="Bookman Old Style" pitchFamily="18" charset="0"/>
              </a:rPr>
              <a:t>Ia1 = 1/3(10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30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+15</a:t>
            </a:r>
            <a:r>
              <a:rPr lang="en-IN" sz="2800" b="1" dirty="0" smtClean="0">
                <a:solidFill>
                  <a:srgbClr val="FF0000"/>
                </a:solidFill>
                <a:latin typeface="Bookman Old Style" pitchFamily="18" charset="0"/>
                <a:sym typeface="Symbol"/>
              </a:rPr>
              <a:t>60</a:t>
            </a:r>
            <a:r>
              <a:rPr lang="en-IN" sz="2800" b="1" baseline="30000" dirty="0" smtClean="0">
                <a:solidFill>
                  <a:srgbClr val="FF0000"/>
                </a:solidFill>
                <a:latin typeface="Bookman Old Style" pitchFamily="18" charset="0"/>
                <a:sym typeface="Symbol"/>
              </a:rPr>
              <a:t>0</a:t>
            </a:r>
            <a:r>
              <a:rPr lang="en-IN" sz="2800" b="1" dirty="0" smtClean="0">
                <a:solidFill>
                  <a:srgbClr val="FF0000"/>
                </a:solidFill>
                <a:latin typeface="Bookman Old Style" pitchFamily="18" charset="0"/>
                <a:sym typeface="Symbol"/>
              </a:rPr>
              <a:t>+120</a:t>
            </a:r>
            <a:r>
              <a:rPr lang="en-IN" sz="2800" b="1" baseline="30000" dirty="0" smtClean="0">
                <a:solidFill>
                  <a:srgbClr val="FF0000"/>
                </a:solidFill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+</a:t>
            </a:r>
            <a:r>
              <a:rPr lang="en-IN" sz="2800" dirty="0" smtClean="0">
                <a:latin typeface="Bookman Old Style" pitchFamily="18" charset="0"/>
              </a:rPr>
              <a:t>18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</a:t>
            </a:r>
            <a:r>
              <a:rPr lang="en-IN" sz="2800" b="1" dirty="0" smtClean="0">
                <a:solidFill>
                  <a:srgbClr val="00B0F0"/>
                </a:solidFill>
                <a:latin typeface="Bookman Old Style" pitchFamily="18" charset="0"/>
                <a:sym typeface="Symbol"/>
              </a:rPr>
              <a:t>154</a:t>
            </a:r>
            <a:r>
              <a:rPr lang="en-IN" sz="2800" b="1" baseline="30000" dirty="0" smtClean="0">
                <a:solidFill>
                  <a:srgbClr val="00B0F0"/>
                </a:solidFill>
                <a:latin typeface="Bookman Old Style" pitchFamily="18" charset="0"/>
                <a:sym typeface="Symbol"/>
              </a:rPr>
              <a:t>0</a:t>
            </a:r>
            <a:r>
              <a:rPr lang="en-IN" sz="2800" b="1" dirty="0" smtClean="0">
                <a:solidFill>
                  <a:srgbClr val="00B0F0"/>
                </a:solidFill>
                <a:latin typeface="Bookman Old Style" pitchFamily="18" charset="0"/>
                <a:sym typeface="Symbol"/>
              </a:rPr>
              <a:t>+240</a:t>
            </a:r>
            <a:r>
              <a:rPr lang="en-IN" sz="2800" b="1" baseline="30000" dirty="0" smtClean="0">
                <a:solidFill>
                  <a:srgbClr val="00B0F0"/>
                </a:solidFill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)</a:t>
            </a:r>
          </a:p>
          <a:p>
            <a:pPr>
              <a:buNone/>
            </a:pPr>
            <a:r>
              <a:rPr lang="en-IN" sz="2800" dirty="0" smtClean="0">
                <a:latin typeface="Bookman Old Style" pitchFamily="18" charset="0"/>
                <a:sym typeface="Symbol"/>
              </a:rPr>
              <a:t> = 10.35+j9.3 = </a:t>
            </a:r>
            <a:r>
              <a:rPr lang="en-IN" sz="2800" dirty="0" smtClean="0">
                <a:latin typeface="Bookman Old Style" pitchFamily="18" charset="0"/>
              </a:rPr>
              <a:t>14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42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0</a:t>
            </a:r>
          </a:p>
          <a:p>
            <a:pPr>
              <a:buNone/>
            </a:pPr>
            <a:r>
              <a:rPr lang="en-IN" sz="2800" dirty="0" smtClean="0">
                <a:latin typeface="Bookman Old Style" pitchFamily="18" charset="0"/>
              </a:rPr>
              <a:t>Ia2 = 1/3(10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30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+15</a:t>
            </a:r>
            <a:r>
              <a:rPr lang="en-IN" sz="2800" b="1" dirty="0" smtClean="0">
                <a:solidFill>
                  <a:srgbClr val="FF0000"/>
                </a:solidFill>
                <a:latin typeface="Bookman Old Style" pitchFamily="18" charset="0"/>
                <a:sym typeface="Symbol"/>
              </a:rPr>
              <a:t>60</a:t>
            </a:r>
            <a:r>
              <a:rPr lang="en-IN" sz="2800" b="1" baseline="30000" dirty="0" smtClean="0">
                <a:solidFill>
                  <a:srgbClr val="FF0000"/>
                </a:solidFill>
                <a:latin typeface="Bookman Old Style" pitchFamily="18" charset="0"/>
                <a:sym typeface="Symbol"/>
              </a:rPr>
              <a:t>0</a:t>
            </a:r>
            <a:r>
              <a:rPr lang="en-IN" sz="2800" b="1" dirty="0" smtClean="0">
                <a:solidFill>
                  <a:srgbClr val="FF0000"/>
                </a:solidFill>
                <a:latin typeface="Bookman Old Style" pitchFamily="18" charset="0"/>
                <a:sym typeface="Symbol"/>
              </a:rPr>
              <a:t>+240</a:t>
            </a:r>
            <a:r>
              <a:rPr lang="en-IN" sz="2800" b="1" baseline="30000" dirty="0" smtClean="0">
                <a:solidFill>
                  <a:srgbClr val="FF0000"/>
                </a:solidFill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+</a:t>
            </a:r>
            <a:r>
              <a:rPr lang="en-IN" sz="2800" dirty="0" smtClean="0">
                <a:latin typeface="Bookman Old Style" pitchFamily="18" charset="0"/>
              </a:rPr>
              <a:t>18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</a:t>
            </a:r>
            <a:r>
              <a:rPr lang="en-IN" sz="2800" b="1" dirty="0" smtClean="0">
                <a:solidFill>
                  <a:srgbClr val="00B0F0"/>
                </a:solidFill>
                <a:latin typeface="Bookman Old Style" pitchFamily="18" charset="0"/>
                <a:sym typeface="Symbol"/>
              </a:rPr>
              <a:t>154</a:t>
            </a:r>
            <a:r>
              <a:rPr lang="en-IN" sz="2800" b="1" baseline="30000" dirty="0" smtClean="0">
                <a:solidFill>
                  <a:srgbClr val="00B0F0"/>
                </a:solidFill>
                <a:latin typeface="Bookman Old Style" pitchFamily="18" charset="0"/>
                <a:sym typeface="Symbol"/>
              </a:rPr>
              <a:t>0</a:t>
            </a:r>
            <a:r>
              <a:rPr lang="en-IN" sz="2800" b="1" dirty="0" smtClean="0">
                <a:solidFill>
                  <a:srgbClr val="00B0F0"/>
                </a:solidFill>
                <a:latin typeface="Bookman Old Style" pitchFamily="18" charset="0"/>
                <a:sym typeface="Symbol"/>
              </a:rPr>
              <a:t>+120</a:t>
            </a:r>
            <a:r>
              <a:rPr lang="en-IN" sz="2800" b="1" baseline="30000" dirty="0" smtClean="0">
                <a:solidFill>
                  <a:srgbClr val="00B0F0"/>
                </a:solidFill>
                <a:latin typeface="Bookman Old Style" pitchFamily="18" charset="0"/>
                <a:sym typeface="Symbol"/>
              </a:rPr>
              <a:t>0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)</a:t>
            </a:r>
          </a:p>
          <a:p>
            <a:pPr>
              <a:buNone/>
            </a:pPr>
            <a:r>
              <a:rPr lang="en-IN" sz="2800" dirty="0" smtClean="0">
                <a:latin typeface="Bookman Old Style" pitchFamily="18" charset="0"/>
                <a:sym typeface="Symbol"/>
              </a:rPr>
              <a:t> = -1.7-j4.3 = 4.65248</a:t>
            </a:r>
            <a:r>
              <a:rPr lang="en-IN" sz="2800" baseline="30000" dirty="0" smtClean="0">
                <a:latin typeface="Bookman Old Style" pitchFamily="18" charset="0"/>
                <a:sym typeface="Symbol"/>
              </a:rPr>
              <a:t>0</a:t>
            </a:r>
          </a:p>
          <a:p>
            <a:pPr>
              <a:buNone/>
            </a:pPr>
            <a:endParaRPr lang="en-IN" sz="2800" baseline="30000" dirty="0" smtClean="0">
              <a:latin typeface="Bookman Old Style" pitchFamily="18" charset="0"/>
              <a:sym typeface="Symbol"/>
            </a:endParaRPr>
          </a:p>
          <a:p>
            <a:pPr>
              <a:buNone/>
            </a:pPr>
            <a:r>
              <a:rPr lang="en-IN" sz="2800" dirty="0" smtClean="0">
                <a:latin typeface="Bookman Old Style" pitchFamily="18" charset="0"/>
              </a:rPr>
              <a:t>Ia0 = 1/3(I</a:t>
            </a:r>
            <a:r>
              <a:rPr lang="en-IN" sz="2800" baseline="-25000" dirty="0" smtClean="0">
                <a:latin typeface="Bookman Old Style" pitchFamily="18" charset="0"/>
              </a:rPr>
              <a:t>A</a:t>
            </a:r>
            <a:r>
              <a:rPr lang="en-IN" sz="2800" dirty="0" smtClean="0">
                <a:latin typeface="Bookman Old Style" pitchFamily="18" charset="0"/>
              </a:rPr>
              <a:t>+I</a:t>
            </a:r>
            <a:r>
              <a:rPr lang="en-IN" sz="2800" baseline="-25000" dirty="0" smtClean="0">
                <a:latin typeface="Bookman Old Style" pitchFamily="18" charset="0"/>
              </a:rPr>
              <a:t>B</a:t>
            </a:r>
            <a:r>
              <a:rPr lang="en-IN" sz="2800" dirty="0" smtClean="0">
                <a:latin typeface="Bookman Old Style" pitchFamily="18" charset="0"/>
              </a:rPr>
              <a:t>+I</a:t>
            </a:r>
            <a:r>
              <a:rPr lang="en-IN" sz="2800" baseline="-25000" dirty="0" smtClean="0">
                <a:latin typeface="Bookman Old Style" pitchFamily="18" charset="0"/>
              </a:rPr>
              <a:t>C</a:t>
            </a:r>
            <a:r>
              <a:rPr lang="en-IN" sz="2800" dirty="0" smtClean="0">
                <a:latin typeface="Bookman Old Style" pitchFamily="18" charset="0"/>
                <a:sym typeface="Symbol"/>
              </a:rPr>
              <a:t>) = 0</a:t>
            </a:r>
          </a:p>
          <a:p>
            <a:pPr>
              <a:buNone/>
            </a:pPr>
            <a:endParaRPr lang="en-IN" sz="2800" baseline="30000" dirty="0" smtClean="0">
              <a:latin typeface="Bookman Old Style" pitchFamily="18" charset="0"/>
              <a:sym typeface="Symbol"/>
            </a:endParaRPr>
          </a:p>
          <a:p>
            <a:pPr>
              <a:buNone/>
            </a:pPr>
            <a:endParaRPr lang="en-IN" sz="2800" dirty="0" smtClean="0">
              <a:latin typeface="Bookman Old Style" pitchFamily="18" charset="0"/>
            </a:endParaRPr>
          </a:p>
          <a:p>
            <a:pPr>
              <a:buNone/>
            </a:pPr>
            <a:endParaRPr lang="en-IN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400</Words>
  <Application>Microsoft Office PowerPoint</Application>
  <PresentationFormat>On-screen Show (4:3)</PresentationFormat>
  <Paragraphs>111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Slide 1</vt:lpstr>
      <vt:lpstr>Slide 2</vt:lpstr>
      <vt:lpstr> </vt:lpstr>
      <vt:lpstr> </vt:lpstr>
      <vt:lpstr>Advantages of Sequence Transformation</vt:lpstr>
      <vt:lpstr>Problem: Symmetrical components</vt:lpstr>
      <vt:lpstr>Solution</vt:lpstr>
      <vt:lpstr>Symmetrical components of line currents</vt:lpstr>
      <vt:lpstr>Solution</vt:lpstr>
      <vt:lpstr>Solution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3</cp:revision>
  <dcterms:created xsi:type="dcterms:W3CDTF">2023-04-30T01:20:30Z</dcterms:created>
  <dcterms:modified xsi:type="dcterms:W3CDTF">2023-04-30T01:25:12Z</dcterms:modified>
</cp:coreProperties>
</file>